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260" r:id="rId2"/>
    <p:sldId id="273" r:id="rId3"/>
    <p:sldId id="279" r:id="rId4"/>
    <p:sldId id="259" r:id="rId5"/>
    <p:sldId id="261" r:id="rId6"/>
    <p:sldId id="262" r:id="rId7"/>
    <p:sldId id="265" r:id="rId8"/>
    <p:sldId id="263" r:id="rId9"/>
    <p:sldId id="264" r:id="rId10"/>
    <p:sldId id="276" r:id="rId11"/>
    <p:sldId id="277" r:id="rId12"/>
    <p:sldId id="278" r:id="rId13"/>
    <p:sldId id="280" r:id="rId14"/>
    <p:sldId id="266" r:id="rId15"/>
    <p:sldId id="268" r:id="rId16"/>
    <p:sldId id="267" r:id="rId17"/>
    <p:sldId id="269" r:id="rId18"/>
    <p:sldId id="281" r:id="rId19"/>
    <p:sldId id="270" r:id="rId20"/>
    <p:sldId id="271" r:id="rId21"/>
    <p:sldId id="272" r:id="rId22"/>
    <p:sldId id="274" r:id="rId23"/>
    <p:sldId id="275"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967F"/>
    <a:srgbClr val="ABE0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18" autoAdjust="0"/>
    <p:restoredTop sz="90240" autoAdjust="0"/>
  </p:normalViewPr>
  <p:slideViewPr>
    <p:cSldViewPr snapToGrid="0">
      <p:cViewPr varScale="1">
        <p:scale>
          <a:sx n="82" d="100"/>
          <a:sy n="82" d="100"/>
        </p:scale>
        <p:origin x="-112" y="-96"/>
      </p:cViewPr>
      <p:guideLst>
        <p:guide orient="horz" pos="2160"/>
        <p:guide pos="2880"/>
      </p:guideLst>
    </p:cSldViewPr>
  </p:slideViewPr>
  <p:notesTextViewPr>
    <p:cViewPr>
      <p:scale>
        <a:sx n="1" d="1"/>
        <a:sy n="1" d="1"/>
      </p:scale>
      <p:origin x="0" y="0"/>
    </p:cViewPr>
  </p:notesTextViewPr>
  <p:notesViewPr>
    <p:cSldViewPr snapToGrid="0">
      <p:cViewPr varScale="1">
        <p:scale>
          <a:sx n="105" d="100"/>
          <a:sy n="105" d="100"/>
        </p:scale>
        <p:origin x="3462" y="96"/>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ED698D-E318-413E-A71C-1D12B103B8FD}" type="datetimeFigureOut">
              <a:rPr lang="en-US" smtClean="0"/>
              <a:t>9/9/15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779C7-10A7-425B-8127-435DCDDC8E7A}" type="slidenum">
              <a:rPr lang="en-US" smtClean="0"/>
              <a:t>‹#›</a:t>
            </a:fld>
            <a:endParaRPr lang="en-US"/>
          </a:p>
        </p:txBody>
      </p:sp>
    </p:spTree>
    <p:extLst>
      <p:ext uri="{BB962C8B-B14F-4D97-AF65-F5344CB8AC3E}">
        <p14:creationId xmlns:p14="http://schemas.microsoft.com/office/powerpoint/2010/main" val="31625819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B276F5-7B0A-485F-8659-C483A0055FD9}" type="datetimeFigureOut">
              <a:rPr lang="en-US" smtClean="0"/>
              <a:t>9/9/15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FD96E0-A8AC-4624-9571-9310DAA291D5}" type="slidenum">
              <a:rPr lang="en-US" smtClean="0"/>
              <a:t>‹#›</a:t>
            </a:fld>
            <a:endParaRPr lang="en-US"/>
          </a:p>
        </p:txBody>
      </p:sp>
    </p:spTree>
    <p:extLst>
      <p:ext uri="{BB962C8B-B14F-4D97-AF65-F5344CB8AC3E}">
        <p14:creationId xmlns:p14="http://schemas.microsoft.com/office/powerpoint/2010/main" val="2819329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Opinions are mine. Don’t know how long this will be. </a:t>
            </a:r>
            <a:r>
              <a:rPr lang="en-US" dirty="0" smtClean="0"/>
              <a:t>Title of the talk is misleading – our activities boil down to: we deployed a server and want to</a:t>
            </a:r>
            <a:r>
              <a:rPr lang="en-US" baseline="0" dirty="0" smtClean="0"/>
              <a:t> use it better. I want to take this opportunity to bring to the forefront a discussion I have heard in the background about the use of </a:t>
            </a:r>
            <a:r>
              <a:rPr lang="en-US" baseline="0" dirty="0" err="1" smtClean="0"/>
              <a:t>perfSONAR</a:t>
            </a:r>
            <a:r>
              <a:rPr lang="en-US" baseline="0" dirty="0" smtClean="0"/>
              <a:t> in APAN and try to find out what the obstacles are. Much material is repeated from previous days</a:t>
            </a:r>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1</a:t>
            </a:fld>
            <a:endParaRPr lang="en-US"/>
          </a:p>
        </p:txBody>
      </p:sp>
    </p:spTree>
    <p:extLst>
      <p:ext uri="{BB962C8B-B14F-4D97-AF65-F5344CB8AC3E}">
        <p14:creationId xmlns:p14="http://schemas.microsoft.com/office/powerpoint/2010/main" val="2622398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a:t>
            </a:r>
            <a:r>
              <a:rPr lang="en-US" dirty="0" err="1" smtClean="0"/>
              <a:t>perfsonar</a:t>
            </a:r>
            <a:r>
              <a:rPr lang="en-US" dirty="0" smtClean="0"/>
              <a:t> node replaces nms6</a:t>
            </a:r>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14</a:t>
            </a:fld>
            <a:endParaRPr lang="en-US"/>
          </a:p>
        </p:txBody>
      </p:sp>
    </p:spTree>
    <p:extLst>
      <p:ext uri="{BB962C8B-B14F-4D97-AF65-F5344CB8AC3E}">
        <p14:creationId xmlns:p14="http://schemas.microsoft.com/office/powerpoint/2010/main" val="14098834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15</a:t>
            </a:fld>
            <a:endParaRPr lang="en-US"/>
          </a:p>
        </p:txBody>
      </p:sp>
    </p:spTree>
    <p:extLst>
      <p:ext uri="{BB962C8B-B14F-4D97-AF65-F5344CB8AC3E}">
        <p14:creationId xmlns:p14="http://schemas.microsoft.com/office/powerpoint/2010/main" val="38696058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APAN </a:t>
            </a:r>
            <a:r>
              <a:rPr lang="en-US" dirty="0" err="1" smtClean="0"/>
              <a:t>maddash</a:t>
            </a:r>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19</a:t>
            </a:fld>
            <a:endParaRPr lang="en-US"/>
          </a:p>
        </p:txBody>
      </p:sp>
    </p:spTree>
    <p:extLst>
      <p:ext uri="{BB962C8B-B14F-4D97-AF65-F5344CB8AC3E}">
        <p14:creationId xmlns:p14="http://schemas.microsoft.com/office/powerpoint/2010/main" val="24267425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TransPAC</a:t>
            </a:r>
            <a:r>
              <a:rPr lang="en-US" baseline="0" dirty="0" smtClean="0"/>
              <a:t> </a:t>
            </a:r>
            <a:r>
              <a:rPr lang="en-US" baseline="0" dirty="0" err="1" smtClean="0"/>
              <a:t>maddash</a:t>
            </a:r>
            <a:endParaRPr lang="en-US" dirty="0" smtClean="0"/>
          </a:p>
          <a:p>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20</a:t>
            </a:fld>
            <a:endParaRPr lang="en-US"/>
          </a:p>
        </p:txBody>
      </p:sp>
    </p:spTree>
    <p:extLst>
      <p:ext uri="{BB962C8B-B14F-4D97-AF65-F5344CB8AC3E}">
        <p14:creationId xmlns:p14="http://schemas.microsoft.com/office/powerpoint/2010/main" val="2167423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Fukuoka</a:t>
            </a:r>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21</a:t>
            </a:fld>
            <a:endParaRPr lang="en-US"/>
          </a:p>
        </p:txBody>
      </p:sp>
    </p:spTree>
    <p:extLst>
      <p:ext uri="{BB962C8B-B14F-4D97-AF65-F5344CB8AC3E}">
        <p14:creationId xmlns:p14="http://schemas.microsoft.com/office/powerpoint/2010/main" val="167193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perfSONAR</a:t>
            </a:r>
            <a:r>
              <a:rPr lang="en-US" baseline="0" dirty="0" smtClean="0"/>
              <a:t> - useful</a:t>
            </a:r>
            <a:endParaRPr lang="en-US" dirty="0" smtClean="0"/>
          </a:p>
          <a:p>
            <a:r>
              <a:rPr lang="en-US" dirty="0" smtClean="0"/>
              <a:t>In US – NSF funds PS</a:t>
            </a:r>
            <a:r>
              <a:rPr lang="en-US" baseline="0" dirty="0" smtClean="0"/>
              <a:t> deployment – Kevin/Bill</a:t>
            </a:r>
          </a:p>
          <a:p>
            <a:r>
              <a:rPr lang="en-US" dirty="0" smtClean="0"/>
              <a:t>Training – </a:t>
            </a:r>
            <a:r>
              <a:rPr lang="en-US" dirty="0" err="1" smtClean="0"/>
              <a:t>esnet</a:t>
            </a:r>
            <a:r>
              <a:rPr lang="en-US" dirty="0" smtClean="0"/>
              <a:t>/internet2</a:t>
            </a:r>
            <a:r>
              <a:rPr lang="en-US" baseline="0" dirty="0" smtClean="0"/>
              <a:t> does – talk about doing </a:t>
            </a:r>
            <a:r>
              <a:rPr lang="en-US" baseline="0" dirty="0" err="1" smtClean="0"/>
              <a:t>sometihng</a:t>
            </a:r>
            <a:r>
              <a:rPr lang="en-US" baseline="0" dirty="0" smtClean="0"/>
              <a:t> at next APAN</a:t>
            </a:r>
          </a:p>
          <a:p>
            <a:r>
              <a:rPr lang="en-US" baseline="0" dirty="0" smtClean="0"/>
              <a:t>Don’t need to wait – lots of prep work, many already know how – not easy but not hard (just takes time/effort investment)</a:t>
            </a:r>
          </a:p>
        </p:txBody>
      </p:sp>
      <p:sp>
        <p:nvSpPr>
          <p:cNvPr id="4" name="Slide Number Placeholder 3"/>
          <p:cNvSpPr>
            <a:spLocks noGrp="1"/>
          </p:cNvSpPr>
          <p:nvPr>
            <p:ph type="sldNum" sz="quarter" idx="10"/>
          </p:nvPr>
        </p:nvSpPr>
        <p:spPr/>
        <p:txBody>
          <a:bodyPr/>
          <a:lstStyle/>
          <a:p>
            <a:fld id="{4DFD96E0-A8AC-4624-9571-9310DAA291D5}" type="slidenum">
              <a:rPr lang="en-US" smtClean="0"/>
              <a:t>23</a:t>
            </a:fld>
            <a:endParaRPr lang="en-US"/>
          </a:p>
        </p:txBody>
      </p:sp>
    </p:spTree>
    <p:extLst>
      <p:ext uri="{BB962C8B-B14F-4D97-AF65-F5344CB8AC3E}">
        <p14:creationId xmlns:p14="http://schemas.microsoft.com/office/powerpoint/2010/main" val="2052968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most</a:t>
            </a:r>
            <a:r>
              <a:rPr lang="en-US" baseline="0" dirty="0" smtClean="0"/>
              <a:t> performance problems are at the edge, or at least campus, but some are not</a:t>
            </a:r>
          </a:p>
          <a:p>
            <a:r>
              <a:rPr lang="en-US" baseline="0" dirty="0" smtClean="0"/>
              <a:t>Automated tests – bandwidth, latency, loss – also manual tests. Good for me - due to time shift</a:t>
            </a:r>
            <a:endParaRPr lang="en-US" dirty="0" smtClean="0"/>
          </a:p>
          <a:p>
            <a:r>
              <a:rPr lang="en-US" dirty="0" smtClean="0"/>
              <a:t>You have to be</a:t>
            </a:r>
            <a:r>
              <a:rPr lang="en-US" baseline="0" dirty="0" smtClean="0"/>
              <a:t> able to establish a base line for normal</a:t>
            </a:r>
          </a:p>
          <a:p>
            <a:r>
              <a:rPr lang="en-US" baseline="0" dirty="0" smtClean="0"/>
              <a:t>You have to care/feed</a:t>
            </a:r>
            <a:endParaRPr lang="en-US" dirty="0"/>
          </a:p>
        </p:txBody>
      </p:sp>
      <p:sp>
        <p:nvSpPr>
          <p:cNvPr id="4" name="Slide Number Placeholder 3"/>
          <p:cNvSpPr>
            <a:spLocks noGrp="1"/>
          </p:cNvSpPr>
          <p:nvPr>
            <p:ph type="sldNum" sz="quarter" idx="10"/>
          </p:nvPr>
        </p:nvSpPr>
        <p:spPr/>
        <p:txBody>
          <a:bodyPr/>
          <a:lstStyle/>
          <a:p>
            <a:fld id="{4DFD96E0-A8AC-4624-9571-9310DAA291D5}" type="slidenum">
              <a:rPr lang="en-US" smtClean="0"/>
              <a:t>4</a:t>
            </a:fld>
            <a:endParaRPr lang="en-US"/>
          </a:p>
        </p:txBody>
      </p:sp>
    </p:spTree>
    <p:extLst>
      <p:ext uri="{BB962C8B-B14F-4D97-AF65-F5344CB8AC3E}">
        <p14:creationId xmlns:p14="http://schemas.microsoft.com/office/powerpoint/2010/main" val="345533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6</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RTT nms1.jp.apan.net to </a:t>
            </a:r>
            <a:r>
              <a:rPr lang="en-US" dirty="0" err="1" smtClean="0"/>
              <a:t>test.losa.transpac.org</a:t>
            </a:r>
            <a:r>
              <a:rPr lang="en-US" baseline="0" dirty="0" smtClean="0"/>
              <a:t> is 115ms</a:t>
            </a:r>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7</a:t>
            </a:fld>
            <a:endParaRPr lang="en-US" dirty="0"/>
          </a:p>
        </p:txBody>
      </p:sp>
    </p:spTree>
    <p:extLst>
      <p:ext uri="{BB962C8B-B14F-4D97-AF65-F5344CB8AC3E}">
        <p14:creationId xmlns:p14="http://schemas.microsoft.com/office/powerpoint/2010/main" val="539960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89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r>
              <a:rPr lang="en-US" dirty="0" smtClean="0">
                <a:latin typeface="Calibri" charset="0"/>
                <a:ea typeface="ＭＳ Ｐゴシック" charset="0"/>
                <a:cs typeface="ＭＳ Ｐゴシック" charset="0"/>
              </a:rPr>
              <a:t>3 reasons</a:t>
            </a:r>
            <a:r>
              <a:rPr lang="en-US" baseline="0" dirty="0" smtClean="0">
                <a:latin typeface="Calibri" charset="0"/>
                <a:ea typeface="ＭＳ Ｐゴシック" charset="0"/>
                <a:cs typeface="ＭＳ Ｐゴシック" charset="0"/>
              </a:rPr>
              <a:t> to look at this – 1) yes firewalls cause problems 2) dips in graphs aren’t problems, network is in use 3) 10g hosts are good to have, but 1G testers are useful too</a:t>
            </a:r>
            <a:endParaRPr lang="en-US" dirty="0">
              <a:latin typeface="Calibri" charset="0"/>
              <a:ea typeface="ＭＳ Ｐゴシック" charset="0"/>
              <a:cs typeface="ＭＳ Ｐゴシック" charset="0"/>
            </a:endParaRPr>
          </a:p>
        </p:txBody>
      </p:sp>
      <p:sp>
        <p:nvSpPr>
          <p:cNvPr id="389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8880F3-6AC4-A348-83D5-FA18BB7ACCFE}" type="slidenum">
              <a:rPr lang="en-US" sz="1200">
                <a:latin typeface="Calibri" charset="0"/>
              </a:rPr>
              <a:pPr eaLnBrk="1" hangingPunct="1"/>
              <a:t>8</a:t>
            </a:fld>
            <a:endParaRPr lang="en-US"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Calibri" charset="0"/>
              <a:ea typeface="ＭＳ Ｐゴシック" charset="0"/>
              <a:cs typeface="ＭＳ Ｐゴシック" charset="0"/>
            </a:endParaRPr>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5E9445-5310-D845-88C7-2685A647DA8D}" type="slidenum">
              <a:rPr lang="en-US" sz="1200">
                <a:latin typeface="Calibri" charset="0"/>
              </a:rPr>
              <a:pPr eaLnBrk="1" hangingPunct="1"/>
              <a:t>9</a:t>
            </a:fld>
            <a:endParaRPr lang="en-US" sz="1200">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is the user perspective with full routed network context (optical transport omitted)</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10</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long clean test identifies a portion of the infrastructure that is likely not the problem</a:t>
            </a:r>
          </a:p>
          <a:p>
            <a:endParaRPr lang="en-US" baseline="0" dirty="0" smtClean="0"/>
          </a:p>
          <a:p>
            <a:r>
              <a:rPr lang="en-US" baseline="0" dirty="0" smtClean="0"/>
              <a:t>Note that short-distance tests do not identify clean components!!!</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11</a:t>
            </a:fld>
            <a:endParaRPr lang="en-US" dirty="0"/>
          </a:p>
        </p:txBody>
      </p:sp>
    </p:spTree>
    <p:extLst>
      <p:ext uri="{BB962C8B-B14F-4D97-AF65-F5344CB8AC3E}">
        <p14:creationId xmlns:p14="http://schemas.microsoft.com/office/powerpoint/2010/main" val="2086334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 as much of the wide area path as you can – this</a:t>
            </a:r>
            <a:r>
              <a:rPr lang="en-US" baseline="0" dirty="0" smtClean="0"/>
              <a:t> gives the test similar TCP dynamics to the real traffic</a:t>
            </a:r>
          </a:p>
          <a:p>
            <a:endParaRPr lang="en-US" baseline="0" dirty="0" smtClean="0"/>
          </a:p>
          <a:p>
            <a:r>
              <a:rPr lang="en-US" baseline="0" dirty="0" smtClean="0"/>
              <a:t>From a single remote test host, using as much of the path as possible, run the longest clean test you can and the shortest dirty test you can that includes the path of the long clean test.</a:t>
            </a:r>
          </a:p>
          <a:p>
            <a:endParaRPr lang="en-US" dirty="0"/>
          </a:p>
        </p:txBody>
      </p:sp>
      <p:sp>
        <p:nvSpPr>
          <p:cNvPr id="4" name="Slide Number Placeholder 3"/>
          <p:cNvSpPr>
            <a:spLocks noGrp="1"/>
          </p:cNvSpPr>
          <p:nvPr>
            <p:ph type="sldNum" sz="quarter" idx="10"/>
          </p:nvPr>
        </p:nvSpPr>
        <p:spPr/>
        <p:txBody>
          <a:bodyPr/>
          <a:lstStyle/>
          <a:p>
            <a:pPr>
              <a:defRPr/>
            </a:pPr>
            <a:fld id="{EFAF03E7-0DA5-084C-A73B-84F898909E97}" type="slidenum">
              <a:rPr lang="en-US" smtClean="0"/>
              <a:pPr>
                <a:defRPr/>
              </a:pPr>
              <a:t>12</a:t>
            </a:fld>
            <a:endParaRPr lang="en-US" dirty="0"/>
          </a:p>
        </p:txBody>
      </p:sp>
    </p:spTree>
    <p:extLst>
      <p:ext uri="{BB962C8B-B14F-4D97-AF65-F5344CB8AC3E}">
        <p14:creationId xmlns:p14="http://schemas.microsoft.com/office/powerpoint/2010/main" val="20863347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B3E5958-57FD-4E59-81C9-190B8A93DE5B}"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136881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B3E5958-57FD-4E59-81C9-190B8A93DE5B}"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2520166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9/9/15</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34772774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LH bulle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189037"/>
            <a:ext cx="3810000" cy="4525963"/>
          </a:xfrm>
        </p:spPr>
        <p:txBody>
          <a:bodyPr>
            <a:normAutofit/>
          </a:bodyPr>
          <a:lstStyle>
            <a:lvl1pPr>
              <a:buClr>
                <a:schemeClr val="accent2"/>
              </a:buClr>
              <a:defRPr sz="2200"/>
            </a:lvl1pPr>
            <a:lvl2pPr>
              <a:buClr>
                <a:schemeClr val="accent1"/>
              </a:buClr>
              <a:defRPr sz="2000"/>
            </a:lvl2pPr>
            <a:lvl3pPr>
              <a:buClr>
                <a:schemeClr val="accent6"/>
              </a:buClr>
              <a:defRPr sz="1800"/>
            </a:lvl3pPr>
            <a:lvl4pPr>
              <a:buClr>
                <a:schemeClr val="accent2"/>
              </a:buClr>
              <a:defRPr sz="1600"/>
            </a:lvl4pPr>
            <a:lvl5pPr>
              <a:buClr>
                <a:schemeClr val="accent6"/>
              </a:buCl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895600" cy="365125"/>
          </a:xfrm>
          <a:prstGeom prst="rect">
            <a:avLst/>
          </a:prstGeom>
        </p:spPr>
        <p:txBody>
          <a:bodyPr/>
          <a:lstStyle>
            <a:lvl1pPr>
              <a:defRPr/>
            </a:lvl1pPr>
          </a:lstStyle>
          <a:p>
            <a:pPr>
              <a:defRPr/>
            </a:pPr>
            <a:fld id="{F67E3FEA-9B65-D549-BAD8-A25AA5A60425}" type="slidenum">
              <a:rPr lang="en-US"/>
              <a:pPr>
                <a:defRPr/>
              </a:pPr>
              <a:t>‹#›</a:t>
            </a:fld>
            <a:r>
              <a:rPr lang="en-US"/>
              <a:t> – </a:t>
            </a:r>
            <a:fld id="{E3909B94-E5B5-D54B-B8AE-323085AE4DC1}" type="datetime1">
              <a:rPr lang="en-US"/>
              <a:pPr>
                <a:defRPr/>
              </a:pPr>
              <a:t>9/9/15</a:t>
            </a:fld>
            <a:r>
              <a:rPr lang="en-US"/>
              <a:t>, © 2009 Internet2</a:t>
            </a:r>
          </a:p>
        </p:txBody>
      </p:sp>
    </p:spTree>
    <p:extLst>
      <p:ext uri="{BB962C8B-B14F-4D97-AF65-F5344CB8AC3E}">
        <p14:creationId xmlns:p14="http://schemas.microsoft.com/office/powerpoint/2010/main" val="562761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096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6485455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3E5958-57FD-4E59-81C9-190B8A93DE5B}" type="datetimeFigureOut">
              <a:rPr lang="en-US" smtClean="0"/>
              <a:t>9/9/15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7608924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B3E5958-57FD-4E59-81C9-190B8A93DE5B}"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38709254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B3E5958-57FD-4E59-81C9-190B8A93DE5B}" type="datetimeFigureOut">
              <a:rPr lang="en-US" smtClean="0"/>
              <a:t>9/9/15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3778786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B3E5958-57FD-4E59-81C9-190B8A93DE5B}" type="datetimeFigureOut">
              <a:rPr lang="en-US" smtClean="0"/>
              <a:t>9/9/15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3129114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E5958-57FD-4E59-81C9-190B8A93DE5B}" type="datetimeFigureOut">
              <a:rPr lang="en-US" smtClean="0"/>
              <a:t>9/9/15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38308236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E5958-57FD-4E59-81C9-190B8A93DE5B}"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1237785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3E5958-57FD-4E59-81C9-190B8A93DE5B}" type="datetimeFigureOut">
              <a:rPr lang="en-US" smtClean="0"/>
              <a:t>9/9/15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847675-D54C-47E5-9C05-90425932EC43}" type="slidenum">
              <a:rPr lang="en-US" smtClean="0"/>
              <a:t>‹#›</a:t>
            </a:fld>
            <a:endParaRPr lang="en-US"/>
          </a:p>
        </p:txBody>
      </p:sp>
    </p:spTree>
    <p:extLst>
      <p:ext uri="{BB962C8B-B14F-4D97-AF65-F5344CB8AC3E}">
        <p14:creationId xmlns:p14="http://schemas.microsoft.com/office/powerpoint/2010/main" val="12891726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6"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9/9/15</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b="1" smtClean="0">
              <a:latin typeface="Arial"/>
              <a:cs typeface="Arial"/>
            </a:endParaRPr>
          </a:p>
          <a:p>
            <a:r>
              <a:rPr lang="en-US" b="1" smtClean="0">
                <a:solidFill>
                  <a:schemeClr val="tx1"/>
                </a:solidFill>
                <a:latin typeface="Arial"/>
                <a:cs typeface="Arial"/>
              </a:rPr>
              <a:t>INTERNATIONAL</a:t>
            </a:r>
          </a:p>
          <a:p>
            <a:r>
              <a:rPr lang="en-US" b="1" smtClean="0">
                <a:solidFill>
                  <a:schemeClr val="tx1"/>
                </a:solidFill>
                <a:latin typeface="Arial"/>
                <a:cs typeface="Arial"/>
              </a:rPr>
              <a:t>NETWORKS</a:t>
            </a:r>
          </a:p>
          <a:p>
            <a:r>
              <a:rPr lang="en-US" sz="675" b="1" smtClean="0">
                <a:solidFill>
                  <a:schemeClr val="tx1"/>
                </a:solidFill>
                <a:latin typeface="Arial"/>
                <a:cs typeface="Arial"/>
              </a:rPr>
              <a:t>At Indiana University</a:t>
            </a:r>
          </a:p>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847675-D54C-47E5-9C05-90425932EC43}" type="slidenum">
              <a:rPr lang="en-US" smtClean="0"/>
              <a:pPr/>
              <a:t>‹#›</a:t>
            </a:fld>
            <a:endParaRPr lang="en-US" dirty="0"/>
          </a:p>
        </p:txBody>
      </p:sp>
      <p:sp>
        <p:nvSpPr>
          <p:cNvPr id="7" name="Rectangle 6"/>
          <p:cNvSpPr/>
          <p:nvPr userDrawn="1"/>
        </p:nvSpPr>
        <p:spPr>
          <a:xfrm>
            <a:off x="-1" y="5971311"/>
            <a:ext cx="9144001" cy="886691"/>
          </a:xfrm>
          <a:prstGeom prst="rect">
            <a:avLst/>
          </a:prstGeom>
          <a:solidFill>
            <a:srgbClr val="ABE0E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pic>
        <p:nvPicPr>
          <p:cNvPr id="8" name="Picture 7"/>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251321" y="6104841"/>
            <a:ext cx="809015" cy="1086191"/>
          </a:xfrm>
          <a:prstGeom prst="rect">
            <a:avLst/>
          </a:prstGeom>
        </p:spPr>
      </p:pic>
      <p:pic>
        <p:nvPicPr>
          <p:cNvPr id="9" name="Picture 8" descr="IU_Signature_horz.psd"/>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513194" y="6169309"/>
            <a:ext cx="3385067" cy="684127"/>
          </a:xfrm>
          <a:prstGeom prst="rect">
            <a:avLst/>
          </a:prstGeom>
        </p:spPr>
      </p:pic>
      <p:sp>
        <p:nvSpPr>
          <p:cNvPr id="10" name="Rectangle 9"/>
          <p:cNvSpPr/>
          <p:nvPr userDrawn="1"/>
        </p:nvSpPr>
        <p:spPr>
          <a:xfrm>
            <a:off x="0" y="5962586"/>
            <a:ext cx="9144000" cy="140742"/>
          </a:xfrm>
          <a:prstGeom prst="rect">
            <a:avLst/>
          </a:prstGeom>
          <a:solidFill>
            <a:srgbClr val="B20838"/>
          </a:solidFill>
          <a:ln>
            <a:noFill/>
          </a:ln>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Box 10"/>
          <p:cNvSpPr txBox="1"/>
          <p:nvPr userDrawn="1"/>
        </p:nvSpPr>
        <p:spPr>
          <a:xfrm>
            <a:off x="6696666" y="6119828"/>
            <a:ext cx="2447333" cy="800219"/>
          </a:xfrm>
          <a:prstGeom prst="rect">
            <a:avLst/>
          </a:prstGeom>
          <a:noFill/>
        </p:spPr>
        <p:txBody>
          <a:bodyPr wrap="square" rtlCol="0">
            <a:spAutoFit/>
          </a:bodyPr>
          <a:lstStyle/>
          <a:p>
            <a:pPr algn="ctr"/>
            <a:r>
              <a:rPr lang="en-US" sz="1600" b="1" dirty="0" smtClean="0">
                <a:latin typeface="Arial"/>
                <a:cs typeface="Arial"/>
              </a:rPr>
              <a:t>INTERNATIONAL</a:t>
            </a:r>
          </a:p>
          <a:p>
            <a:pPr algn="ctr"/>
            <a:r>
              <a:rPr lang="en-US" sz="1600" b="1" dirty="0" smtClean="0">
                <a:latin typeface="Arial"/>
                <a:cs typeface="Arial"/>
              </a:rPr>
              <a:t>NETWORKS</a:t>
            </a:r>
          </a:p>
          <a:p>
            <a:pPr algn="ctr"/>
            <a:r>
              <a:rPr lang="en-US" sz="1400" b="1" dirty="0" smtClean="0">
                <a:latin typeface="Arial"/>
                <a:cs typeface="Arial"/>
              </a:rPr>
              <a:t>At Indiana University</a:t>
            </a:r>
            <a:endParaRPr lang="en-US" sz="1400" b="1" dirty="0">
              <a:latin typeface="Arial"/>
              <a:cs typeface="Arial"/>
            </a:endParaRPr>
          </a:p>
        </p:txBody>
      </p:sp>
    </p:spTree>
    <p:extLst>
      <p:ext uri="{BB962C8B-B14F-4D97-AF65-F5344CB8AC3E}">
        <p14:creationId xmlns:p14="http://schemas.microsoft.com/office/powerpoint/2010/main" val="4836650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3600" b="1" kern="1200">
          <a:solidFill>
            <a:srgbClr val="09967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perfsonar.net/about/training-material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3" Type="http://schemas.openxmlformats.org/officeDocument/2006/relationships/hyperlink" Target="mailto:engage@es.net" TargetMode="External"/><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hyperlink" Target="mailto:engage@es.net" TargetMode="External"/><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mailto:engage@es.net" TargetMode="External"/><Relationship Id="rId1" Type="http://schemas.openxmlformats.org/officeDocument/2006/relationships/slideLayout" Target="../slideLayouts/slideLayout1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67812" y="2602466"/>
            <a:ext cx="4458213" cy="1421928"/>
          </a:xfrm>
          <a:prstGeom prst="rect">
            <a:avLst/>
          </a:prstGeom>
          <a:noFill/>
        </p:spPr>
        <p:txBody>
          <a:bodyPr wrap="square" rtlCol="0">
            <a:spAutoFit/>
          </a:bodyPr>
          <a:lstStyle/>
          <a:p>
            <a:pPr>
              <a:lnSpc>
                <a:spcPct val="120000"/>
              </a:lnSpc>
            </a:pPr>
            <a:r>
              <a:rPr lang="en-US" sz="1200" dirty="0" smtClean="0">
                <a:solidFill>
                  <a:srgbClr val="09967F"/>
                </a:solidFill>
                <a:latin typeface="Arial"/>
                <a:cs typeface="Arial"/>
              </a:rPr>
              <a:t>Andrew Lee</a:t>
            </a:r>
          </a:p>
          <a:p>
            <a:pPr>
              <a:lnSpc>
                <a:spcPct val="120000"/>
              </a:lnSpc>
            </a:pPr>
            <a:r>
              <a:rPr lang="en-US" sz="1200" dirty="0" smtClean="0">
                <a:solidFill>
                  <a:srgbClr val="09967F"/>
                </a:solidFill>
                <a:latin typeface="Arial"/>
                <a:cs typeface="Arial"/>
              </a:rPr>
              <a:t>Network Engineer</a:t>
            </a:r>
          </a:p>
          <a:p>
            <a:pPr>
              <a:lnSpc>
                <a:spcPct val="120000"/>
              </a:lnSpc>
            </a:pPr>
            <a:r>
              <a:rPr lang="en-US" sz="1200" dirty="0" smtClean="0">
                <a:solidFill>
                  <a:srgbClr val="09967F"/>
                </a:solidFill>
                <a:latin typeface="Arial"/>
                <a:cs typeface="Arial"/>
              </a:rPr>
              <a:t>University Information Technology Services</a:t>
            </a:r>
          </a:p>
          <a:p>
            <a:pPr>
              <a:lnSpc>
                <a:spcPct val="120000"/>
              </a:lnSpc>
            </a:pPr>
            <a:r>
              <a:rPr lang="en-US" sz="1200" dirty="0" smtClean="0">
                <a:solidFill>
                  <a:srgbClr val="09967F"/>
                </a:solidFill>
                <a:latin typeface="Arial"/>
                <a:cs typeface="Arial"/>
              </a:rPr>
              <a:t>Indiana University</a:t>
            </a:r>
          </a:p>
          <a:p>
            <a:pPr>
              <a:lnSpc>
                <a:spcPct val="120000"/>
              </a:lnSpc>
            </a:pPr>
            <a:r>
              <a:rPr lang="en-US" sz="1200" dirty="0" err="1" smtClean="0">
                <a:solidFill>
                  <a:srgbClr val="09967F"/>
                </a:solidFill>
                <a:latin typeface="Arial"/>
                <a:cs typeface="Arial"/>
              </a:rPr>
              <a:t>leea@indiana.edu</a:t>
            </a:r>
            <a:endParaRPr lang="en-US" sz="1200" dirty="0">
              <a:solidFill>
                <a:srgbClr val="09967F"/>
              </a:solidFill>
              <a:latin typeface="Arial"/>
              <a:cs typeface="Arial"/>
            </a:endParaRPr>
          </a:p>
          <a:p>
            <a:pPr>
              <a:lnSpc>
                <a:spcPct val="120000"/>
              </a:lnSpc>
            </a:pPr>
            <a:endParaRPr lang="en-US" sz="1200" dirty="0" smtClean="0">
              <a:solidFill>
                <a:srgbClr val="09967F"/>
              </a:solidFill>
              <a:latin typeface="Arial"/>
              <a:cs typeface="Arial"/>
            </a:endParaRPr>
          </a:p>
        </p:txBody>
      </p:sp>
      <p:sp>
        <p:nvSpPr>
          <p:cNvPr id="6" name="TextBox 5"/>
          <p:cNvSpPr txBox="1"/>
          <p:nvPr/>
        </p:nvSpPr>
        <p:spPr>
          <a:xfrm>
            <a:off x="3667812" y="1179939"/>
            <a:ext cx="5115080" cy="1477327"/>
          </a:xfrm>
          <a:prstGeom prst="rect">
            <a:avLst/>
          </a:prstGeom>
          <a:noFill/>
        </p:spPr>
        <p:txBody>
          <a:bodyPr wrap="square" rtlCol="0">
            <a:spAutoFit/>
          </a:bodyPr>
          <a:lstStyle/>
          <a:p>
            <a:r>
              <a:rPr lang="en-US" sz="2400" dirty="0" err="1">
                <a:solidFill>
                  <a:srgbClr val="09967F"/>
                </a:solidFill>
                <a:latin typeface="Arial"/>
                <a:cs typeface="Arial"/>
              </a:rPr>
              <a:t>TransPAC</a:t>
            </a:r>
            <a:r>
              <a:rPr lang="en-US" sz="2400" dirty="0">
                <a:solidFill>
                  <a:srgbClr val="09967F"/>
                </a:solidFill>
                <a:latin typeface="Arial"/>
                <a:cs typeface="Arial"/>
              </a:rPr>
              <a:t> Measurement &amp; Performance </a:t>
            </a:r>
            <a:r>
              <a:rPr lang="en-US" sz="2400" dirty="0" smtClean="0">
                <a:solidFill>
                  <a:srgbClr val="09967F"/>
                </a:solidFill>
                <a:latin typeface="Arial"/>
                <a:cs typeface="Arial"/>
              </a:rPr>
              <a:t>Activities</a:t>
            </a:r>
          </a:p>
          <a:p>
            <a:endParaRPr lang="en-US" sz="2400" dirty="0">
              <a:solidFill>
                <a:srgbClr val="09967F"/>
              </a:solidFill>
              <a:latin typeface="Arial"/>
              <a:cs typeface="Arial"/>
            </a:endParaRPr>
          </a:p>
          <a:p>
            <a:r>
              <a:rPr lang="en-US" dirty="0" smtClean="0">
                <a:solidFill>
                  <a:srgbClr val="09967F"/>
                </a:solidFill>
                <a:latin typeface="Arial"/>
                <a:cs typeface="Arial"/>
              </a:rPr>
              <a:t>APAN 39 - Fukuoka</a:t>
            </a:r>
            <a:endParaRPr lang="en-US" dirty="0">
              <a:solidFill>
                <a:srgbClr val="09967F"/>
              </a:solidFill>
              <a:latin typeface="Arial"/>
              <a:cs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2107" y="1493432"/>
            <a:ext cx="1676400" cy="2106168"/>
          </a:xfrm>
          <a:prstGeom prst="rect">
            <a:avLst/>
          </a:prstGeom>
        </p:spPr>
      </p:pic>
      <p:sp>
        <p:nvSpPr>
          <p:cNvPr id="8" name="TextBox 7"/>
          <p:cNvSpPr txBox="1"/>
          <p:nvPr/>
        </p:nvSpPr>
        <p:spPr>
          <a:xfrm>
            <a:off x="634368" y="3015579"/>
            <a:ext cx="2197130" cy="677108"/>
          </a:xfrm>
          <a:prstGeom prst="rect">
            <a:avLst/>
          </a:prstGeom>
          <a:noFill/>
        </p:spPr>
        <p:txBody>
          <a:bodyPr wrap="square" rtlCol="0">
            <a:spAutoFit/>
          </a:bodyPr>
          <a:lstStyle/>
          <a:p>
            <a:pPr algn="ctr"/>
            <a:r>
              <a:rPr lang="en-US" sz="1400" b="1" dirty="0" smtClean="0">
                <a:latin typeface="Arial"/>
                <a:cs typeface="Arial"/>
              </a:rPr>
              <a:t>INTERNATIONAL</a:t>
            </a:r>
          </a:p>
          <a:p>
            <a:pPr algn="ctr"/>
            <a:r>
              <a:rPr lang="en-US" sz="1400" b="1" dirty="0" smtClean="0">
                <a:latin typeface="Arial"/>
                <a:cs typeface="Arial"/>
              </a:rPr>
              <a:t>NETWORKS</a:t>
            </a:r>
          </a:p>
          <a:p>
            <a:pPr algn="ctr"/>
            <a:r>
              <a:rPr lang="en-US" sz="1000" b="1" dirty="0" smtClean="0">
                <a:latin typeface="Arial"/>
                <a:cs typeface="Arial"/>
              </a:rPr>
              <a:t>At Indiana University</a:t>
            </a:r>
            <a:endParaRPr lang="en-US" sz="1000" b="1" dirty="0">
              <a:latin typeface="Arial"/>
              <a:cs typeface="Arial"/>
            </a:endParaRPr>
          </a:p>
        </p:txBody>
      </p:sp>
      <p:sp>
        <p:nvSpPr>
          <p:cNvPr id="9" name="TextBox 8"/>
          <p:cNvSpPr txBox="1"/>
          <p:nvPr/>
        </p:nvSpPr>
        <p:spPr>
          <a:xfrm>
            <a:off x="3667812" y="5598483"/>
            <a:ext cx="5476187" cy="215444"/>
          </a:xfrm>
          <a:prstGeom prst="rect">
            <a:avLst/>
          </a:prstGeom>
          <a:noFill/>
        </p:spPr>
        <p:txBody>
          <a:bodyPr wrap="square" rtlCol="0">
            <a:spAutoFit/>
          </a:bodyPr>
          <a:lstStyle/>
          <a:p>
            <a:r>
              <a:rPr lang="en-US" sz="800" dirty="0" smtClean="0">
                <a:solidFill>
                  <a:schemeClr val="bg1">
                    <a:lumMod val="50000"/>
                  </a:schemeClr>
                </a:solidFill>
                <a:latin typeface="Arial"/>
                <a:cs typeface="Arial"/>
              </a:rPr>
              <a:t>Supported by the National Science Foundation</a:t>
            </a:r>
            <a:endParaRPr lang="en-US" sz="800" dirty="0">
              <a:solidFill>
                <a:schemeClr val="bg1">
                  <a:lumMod val="50000"/>
                </a:schemeClr>
              </a:solidFill>
              <a:latin typeface="Arial"/>
              <a:cs typeface="Arial"/>
            </a:endParaRPr>
          </a:p>
        </p:txBody>
      </p:sp>
    </p:spTree>
    <p:extLst>
      <p:ext uri="{BB962C8B-B14F-4D97-AF65-F5344CB8AC3E}">
        <p14:creationId xmlns:p14="http://schemas.microsoft.com/office/powerpoint/2010/main" val="1301866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334"/>
            <a:ext cx="9144000" cy="1143000"/>
          </a:xfrm>
        </p:spPr>
        <p:txBody>
          <a:bodyPr>
            <a:noAutofit/>
          </a:bodyPr>
          <a:lstStyle/>
          <a:p>
            <a:r>
              <a:rPr lang="en-US" sz="4000" dirty="0" smtClean="0"/>
              <a:t>Wide Area Testing – Full Context</a:t>
            </a:r>
            <a:endParaRPr lang="en-US" sz="4000" dirty="0"/>
          </a:p>
        </p:txBody>
      </p:sp>
      <p:pic>
        <p:nvPicPr>
          <p:cNvPr id="7" name="Content Placeholder 6" descr="Visio-WAN-test-methodology-v4-baseline.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1539" t="16822" r="19251" b="14455"/>
          <a:stretch/>
        </p:blipFill>
        <p:spPr>
          <a:xfrm rot="5400000">
            <a:off x="1613785" y="-322495"/>
            <a:ext cx="5105737" cy="7668694"/>
          </a:xfrm>
        </p:spPr>
      </p:pic>
      <p:sp>
        <p:nvSpPr>
          <p:cNvPr id="10" name="Date Placeholder 3"/>
          <p:cNvSpPr>
            <a:spLocks noGrp="1"/>
          </p:cNvSpPr>
          <p:nvPr>
            <p:ph type="dt" sz="half" idx="4294967295"/>
          </p:nvPr>
        </p:nvSpPr>
        <p:spPr>
          <a:xfrm>
            <a:off x="7259424" y="6353484"/>
            <a:ext cx="1316207" cy="365125"/>
          </a:xfrm>
          <a:prstGeom prst="rect">
            <a:avLst/>
          </a:prstGeom>
        </p:spPr>
        <p:txBody>
          <a:bodyPr/>
          <a:lstStyle/>
          <a:p>
            <a:fld id="{B56F1344-68C9-A64B-BA6F-34AA95D5BD6D}" type="datetime4">
              <a:rPr lang="en-US" smtClean="0"/>
              <a:t>September 9, 2015</a:t>
            </a:fld>
            <a:endParaRPr lang="en-US" dirty="0"/>
          </a:p>
        </p:txBody>
      </p:sp>
      <p:sp>
        <p:nvSpPr>
          <p:cNvPr id="12" name="Slide Number Placeholder 5"/>
          <p:cNvSpPr>
            <a:spLocks noGrp="1"/>
          </p:cNvSpPr>
          <p:nvPr>
            <p:ph type="sldNum" sz="quarter" idx="12"/>
          </p:nvPr>
        </p:nvSpPr>
        <p:spPr>
          <a:xfrm>
            <a:off x="8686800" y="6353484"/>
            <a:ext cx="371412" cy="365125"/>
          </a:xfrm>
        </p:spPr>
        <p:txBody>
          <a:bodyPr/>
          <a:lstStyle/>
          <a:p>
            <a:fld id="{318151B9-CF22-1341-A1FA-AF855BA4AD15}" type="slidenum">
              <a:rPr lang="en-US" smtClean="0"/>
              <a:t>10</a:t>
            </a:fld>
            <a:endParaRPr lang="en-US" dirty="0"/>
          </a:p>
        </p:txBody>
      </p:sp>
      <p:sp>
        <p:nvSpPr>
          <p:cNvPr id="8" name="Footer Placeholder 4"/>
          <p:cNvSpPr>
            <a:spLocks noGrp="1"/>
          </p:cNvSpPr>
          <p:nvPr>
            <p:ph type="ftr" sz="quarter" idx="11"/>
          </p:nvPr>
        </p:nvSpPr>
        <p:spPr>
          <a:xfrm>
            <a:off x="137160" y="6347752"/>
            <a:ext cx="2079778" cy="365125"/>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54306623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334"/>
            <a:ext cx="9143999" cy="1143000"/>
          </a:xfrm>
        </p:spPr>
        <p:txBody>
          <a:bodyPr>
            <a:noAutofit/>
          </a:bodyPr>
          <a:lstStyle/>
          <a:p>
            <a:r>
              <a:rPr lang="en-US" sz="4000" dirty="0" smtClean="0"/>
              <a:t>Wide Area Testing – Long Clean Test</a:t>
            </a:r>
            <a:endParaRPr lang="en-US" sz="4000" dirty="0"/>
          </a:p>
        </p:txBody>
      </p:sp>
      <p:pic>
        <p:nvPicPr>
          <p:cNvPr id="6" name="Content Placeholder 5" descr="Visio-WAN-test-methodology-v4-cleantest.pdf"/>
          <p:cNvPicPr>
            <a:picLocks noGrp="1" noChangeAspect="1"/>
          </p:cNvPicPr>
          <p:nvPr>
            <p:ph idx="1"/>
          </p:nvPr>
        </p:nvPicPr>
        <p:blipFill rotWithShape="1">
          <a:blip r:embed="rId3">
            <a:extLst>
              <a:ext uri="{28A0092B-C50C-407E-A947-70E740481C1C}">
                <a14:useLocalDpi xmlns:a14="http://schemas.microsoft.com/office/drawing/2010/main" val="0"/>
              </a:ext>
            </a:extLst>
          </a:blip>
          <a:srcRect l="21101" t="10003" r="21046" b="12720"/>
          <a:stretch/>
        </p:blipFill>
        <p:spPr>
          <a:xfrm rot="5400000">
            <a:off x="2004136" y="-868472"/>
            <a:ext cx="5024279" cy="8684532"/>
          </a:xfrm>
        </p:spPr>
      </p:pic>
      <p:sp>
        <p:nvSpPr>
          <p:cNvPr id="7" name="Date Placeholder 3"/>
          <p:cNvSpPr>
            <a:spLocks noGrp="1"/>
          </p:cNvSpPr>
          <p:nvPr>
            <p:ph type="dt" sz="half" idx="4294967295"/>
          </p:nvPr>
        </p:nvSpPr>
        <p:spPr>
          <a:xfrm>
            <a:off x="7259424" y="6353484"/>
            <a:ext cx="1316207" cy="365125"/>
          </a:xfrm>
          <a:prstGeom prst="rect">
            <a:avLst/>
          </a:prstGeom>
        </p:spPr>
        <p:txBody>
          <a:bodyPr/>
          <a:lstStyle/>
          <a:p>
            <a:fld id="{B56F1344-68C9-A64B-BA6F-34AA95D5BD6D}" type="datetime4">
              <a:rPr lang="en-US" smtClean="0"/>
              <a:t>September 9, 2015</a:t>
            </a:fld>
            <a:endParaRPr lang="en-US" dirty="0"/>
          </a:p>
        </p:txBody>
      </p:sp>
      <p:sp>
        <p:nvSpPr>
          <p:cNvPr id="9" name="Slide Number Placeholder 5"/>
          <p:cNvSpPr>
            <a:spLocks noGrp="1"/>
          </p:cNvSpPr>
          <p:nvPr>
            <p:ph type="sldNum" sz="quarter" idx="12"/>
          </p:nvPr>
        </p:nvSpPr>
        <p:spPr>
          <a:xfrm>
            <a:off x="8686800" y="6353484"/>
            <a:ext cx="371412" cy="365125"/>
          </a:xfrm>
        </p:spPr>
        <p:txBody>
          <a:bodyPr/>
          <a:lstStyle/>
          <a:p>
            <a:fld id="{318151B9-CF22-1341-A1FA-AF855BA4AD15}" type="slidenum">
              <a:rPr lang="en-US" smtClean="0"/>
              <a:t>11</a:t>
            </a:fld>
            <a:endParaRPr lang="en-US" dirty="0"/>
          </a:p>
        </p:txBody>
      </p:sp>
      <p:sp>
        <p:nvSpPr>
          <p:cNvPr id="10" name="Footer Placeholder 4"/>
          <p:cNvSpPr>
            <a:spLocks noGrp="1"/>
          </p:cNvSpPr>
          <p:nvPr>
            <p:ph type="ftr" sz="quarter" idx="11"/>
          </p:nvPr>
        </p:nvSpPr>
        <p:spPr>
          <a:xfrm>
            <a:off x="137160" y="6347752"/>
            <a:ext cx="2079778" cy="365125"/>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981321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334"/>
            <a:ext cx="9143999" cy="1143000"/>
          </a:xfrm>
        </p:spPr>
        <p:txBody>
          <a:bodyPr>
            <a:noAutofit/>
          </a:bodyPr>
          <a:lstStyle/>
          <a:p>
            <a:r>
              <a:rPr lang="en-US" sz="3200" dirty="0" smtClean="0"/>
              <a:t>Likely Problem Area</a:t>
            </a:r>
            <a:endParaRPr lang="en-US" sz="3200" dirty="0"/>
          </a:p>
        </p:txBody>
      </p:sp>
      <p:pic>
        <p:nvPicPr>
          <p:cNvPr id="4" name="Picture 3" descr="te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5300" y="842549"/>
            <a:ext cx="8155905" cy="5656711"/>
          </a:xfrm>
          <a:prstGeom prst="rect">
            <a:avLst/>
          </a:prstGeom>
        </p:spPr>
      </p:pic>
      <p:sp>
        <p:nvSpPr>
          <p:cNvPr id="6" name="Date Placeholder 3"/>
          <p:cNvSpPr>
            <a:spLocks noGrp="1"/>
          </p:cNvSpPr>
          <p:nvPr>
            <p:ph type="dt" sz="half" idx="4294967295"/>
          </p:nvPr>
        </p:nvSpPr>
        <p:spPr>
          <a:xfrm>
            <a:off x="7259424" y="6353484"/>
            <a:ext cx="1316207" cy="365125"/>
          </a:xfrm>
          <a:prstGeom prst="rect">
            <a:avLst/>
          </a:prstGeom>
        </p:spPr>
        <p:txBody>
          <a:bodyPr/>
          <a:lstStyle/>
          <a:p>
            <a:fld id="{B56F1344-68C9-A64B-BA6F-34AA95D5BD6D}" type="datetime4">
              <a:rPr lang="en-US" smtClean="0"/>
              <a:t>September 9, 2015</a:t>
            </a:fld>
            <a:endParaRPr lang="en-US" dirty="0"/>
          </a:p>
        </p:txBody>
      </p:sp>
      <p:sp>
        <p:nvSpPr>
          <p:cNvPr id="8" name="Slide Number Placeholder 5"/>
          <p:cNvSpPr>
            <a:spLocks noGrp="1"/>
          </p:cNvSpPr>
          <p:nvPr>
            <p:ph type="sldNum" sz="quarter" idx="12"/>
          </p:nvPr>
        </p:nvSpPr>
        <p:spPr>
          <a:xfrm>
            <a:off x="8686800" y="6353484"/>
            <a:ext cx="371412" cy="365125"/>
          </a:xfrm>
        </p:spPr>
        <p:txBody>
          <a:bodyPr/>
          <a:lstStyle/>
          <a:p>
            <a:fld id="{318151B9-CF22-1341-A1FA-AF855BA4AD15}" type="slidenum">
              <a:rPr lang="en-US" smtClean="0"/>
              <a:t>12</a:t>
            </a:fld>
            <a:endParaRPr lang="en-US" dirty="0"/>
          </a:p>
        </p:txBody>
      </p:sp>
      <p:sp>
        <p:nvSpPr>
          <p:cNvPr id="9" name="Footer Placeholder 4"/>
          <p:cNvSpPr>
            <a:spLocks noGrp="1"/>
          </p:cNvSpPr>
          <p:nvPr>
            <p:ph type="ftr" sz="quarter" idx="11"/>
          </p:nvPr>
        </p:nvSpPr>
        <p:spPr>
          <a:xfrm>
            <a:off x="137160" y="6347752"/>
            <a:ext cx="2079778" cy="365125"/>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30468042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TransPAC</a:t>
            </a:r>
            <a:r>
              <a:rPr lang="en-US" dirty="0"/>
              <a:t> hardware and other </a:t>
            </a:r>
            <a:r>
              <a:rPr lang="en-US" dirty="0" smtClean="0"/>
              <a:t>updates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509811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702" y="0"/>
            <a:ext cx="7886700" cy="1113183"/>
          </a:xfrm>
        </p:spPr>
        <p:txBody>
          <a:bodyPr/>
          <a:lstStyle/>
          <a:p>
            <a:r>
              <a:rPr lang="en-US" dirty="0" smtClean="0"/>
              <a:t>Los Angeles POP Upgrade</a:t>
            </a:r>
            <a:endParaRPr lang="en-US" dirty="0"/>
          </a:p>
        </p:txBody>
      </p:sp>
      <p:pic>
        <p:nvPicPr>
          <p:cNvPr id="5" name="Picture 4" descr="LA 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13894"/>
            <a:ext cx="9144000" cy="4313903"/>
          </a:xfrm>
          <a:prstGeom prst="rect">
            <a:avLst/>
          </a:prstGeom>
        </p:spPr>
      </p:pic>
      <p:sp>
        <p:nvSpPr>
          <p:cNvPr id="3" name="Slide Number Placeholder 2"/>
          <p:cNvSpPr>
            <a:spLocks noGrp="1"/>
          </p:cNvSpPr>
          <p:nvPr>
            <p:ph type="sldNum" sz="quarter" idx="12"/>
          </p:nvPr>
        </p:nvSpPr>
        <p:spPr/>
        <p:txBody>
          <a:bodyPr/>
          <a:lstStyle/>
          <a:p>
            <a:fld id="{64847675-D54C-47E5-9C05-90425932EC43}" type="slidenum">
              <a:rPr lang="en-US" smtClean="0"/>
              <a:t>14</a:t>
            </a:fld>
            <a:endParaRPr lang="en-US"/>
          </a:p>
        </p:txBody>
      </p:sp>
    </p:spTree>
    <p:extLst>
      <p:ext uri="{BB962C8B-B14F-4D97-AF65-F5344CB8AC3E}">
        <p14:creationId xmlns:p14="http://schemas.microsoft.com/office/powerpoint/2010/main" val="3491705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in Emerging Regions</a:t>
            </a:r>
            <a:endParaRPr lang="en-US" dirty="0"/>
          </a:p>
        </p:txBody>
      </p:sp>
      <p:sp>
        <p:nvSpPr>
          <p:cNvPr id="3" name="Content Placeholder 2"/>
          <p:cNvSpPr>
            <a:spLocks noGrp="1"/>
          </p:cNvSpPr>
          <p:nvPr>
            <p:ph idx="1"/>
          </p:nvPr>
        </p:nvSpPr>
        <p:spPr/>
        <p:txBody>
          <a:bodyPr>
            <a:normAutofit/>
          </a:bodyPr>
          <a:lstStyle/>
          <a:p>
            <a:r>
              <a:rPr lang="en-US" dirty="0" smtClean="0"/>
              <a:t>Partnering with NSRC and ESnet</a:t>
            </a:r>
          </a:p>
          <a:p>
            <a:r>
              <a:rPr lang="en-US" dirty="0" smtClean="0"/>
              <a:t>Help </a:t>
            </a:r>
            <a:r>
              <a:rPr lang="en-US" dirty="0"/>
              <a:t>expand the number of </a:t>
            </a:r>
            <a:r>
              <a:rPr lang="en-US" dirty="0" smtClean="0"/>
              <a:t>perfSONAR deployments </a:t>
            </a:r>
            <a:r>
              <a:rPr lang="en-US" dirty="0"/>
              <a:t>was part of the work proposed</a:t>
            </a:r>
          </a:p>
          <a:p>
            <a:r>
              <a:rPr lang="en-US" dirty="0" smtClean="0"/>
              <a:t>Two</a:t>
            </a:r>
            <a:r>
              <a:rPr lang="en-US" dirty="0"/>
              <a:t>-pronged approach</a:t>
            </a:r>
          </a:p>
          <a:p>
            <a:pPr lvl="1"/>
            <a:r>
              <a:rPr lang="en-US" dirty="0" smtClean="0"/>
              <a:t>Training </a:t>
            </a:r>
            <a:r>
              <a:rPr lang="en-US" dirty="0"/>
              <a:t>for network </a:t>
            </a:r>
            <a:r>
              <a:rPr lang="en-US" dirty="0" smtClean="0"/>
              <a:t>engineers</a:t>
            </a:r>
          </a:p>
          <a:p>
            <a:pPr lvl="2"/>
            <a:r>
              <a:rPr lang="en-US" dirty="0" smtClean="0"/>
              <a:t>Hands on exercises</a:t>
            </a:r>
          </a:p>
          <a:p>
            <a:pPr lvl="2"/>
            <a:r>
              <a:rPr lang="en-US" dirty="0" smtClean="0"/>
              <a:t>Development of additional materials including videos</a:t>
            </a:r>
          </a:p>
          <a:p>
            <a:pPr lvl="1"/>
            <a:r>
              <a:rPr lang="en-US" dirty="0" smtClean="0"/>
              <a:t>Equipment </a:t>
            </a:r>
            <a:r>
              <a:rPr lang="en-US" dirty="0"/>
              <a:t>for perfSONAR nodes, </a:t>
            </a:r>
            <a:r>
              <a:rPr lang="en-US" dirty="0" smtClean="0"/>
              <a:t>including installation </a:t>
            </a:r>
            <a:r>
              <a:rPr lang="en-US" dirty="0"/>
              <a:t>assistance </a:t>
            </a:r>
          </a:p>
        </p:txBody>
      </p:sp>
      <p:sp>
        <p:nvSpPr>
          <p:cNvPr id="4" name="Slide Number Placeholder 3"/>
          <p:cNvSpPr>
            <a:spLocks noGrp="1"/>
          </p:cNvSpPr>
          <p:nvPr>
            <p:ph type="sldNum" sz="quarter" idx="12"/>
          </p:nvPr>
        </p:nvSpPr>
        <p:spPr/>
        <p:txBody>
          <a:bodyPr/>
          <a:lstStyle/>
          <a:p>
            <a:fld id="{64847675-D54C-47E5-9C05-90425932EC43}" type="slidenum">
              <a:rPr lang="en-US" smtClean="0"/>
              <a:t>15</a:t>
            </a:fld>
            <a:endParaRPr lang="en-US"/>
          </a:p>
        </p:txBody>
      </p:sp>
    </p:spTree>
    <p:extLst>
      <p:ext uri="{BB962C8B-B14F-4D97-AF65-F5344CB8AC3E}">
        <p14:creationId xmlns:p14="http://schemas.microsoft.com/office/powerpoint/2010/main" val="36236774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Equipment and Installation</a:t>
            </a:r>
            <a:endParaRPr lang="en-US" dirty="0"/>
          </a:p>
        </p:txBody>
      </p:sp>
      <p:sp>
        <p:nvSpPr>
          <p:cNvPr id="3" name="Content Placeholder 2"/>
          <p:cNvSpPr>
            <a:spLocks noGrp="1"/>
          </p:cNvSpPr>
          <p:nvPr>
            <p:ph idx="1"/>
          </p:nvPr>
        </p:nvSpPr>
        <p:spPr/>
        <p:txBody>
          <a:bodyPr/>
          <a:lstStyle/>
          <a:p>
            <a:r>
              <a:rPr lang="en-US" dirty="0" smtClean="0"/>
              <a:t>Work </a:t>
            </a:r>
            <a:r>
              <a:rPr lang="en-US" dirty="0"/>
              <a:t>with NRENs in emerging regions</a:t>
            </a:r>
          </a:p>
          <a:p>
            <a:r>
              <a:rPr lang="en-US" dirty="0" smtClean="0"/>
              <a:t>Goal </a:t>
            </a:r>
            <a:r>
              <a:rPr lang="en-US" dirty="0"/>
              <a:t>is to get one perfSONAR node in every </a:t>
            </a:r>
            <a:r>
              <a:rPr lang="en-US" dirty="0" smtClean="0"/>
              <a:t>POP in </a:t>
            </a:r>
            <a:r>
              <a:rPr lang="en-US" dirty="0"/>
              <a:t>each of the selected NRENs</a:t>
            </a:r>
          </a:p>
          <a:p>
            <a:pPr lvl="1"/>
            <a:r>
              <a:rPr lang="en-US" dirty="0" smtClean="0"/>
              <a:t>Hardware </a:t>
            </a:r>
            <a:r>
              <a:rPr lang="en-US" dirty="0"/>
              <a:t>and assistance to install</a:t>
            </a:r>
          </a:p>
          <a:p>
            <a:pPr lvl="1"/>
            <a:r>
              <a:rPr lang="en-US" dirty="0" smtClean="0"/>
              <a:t>Provide </a:t>
            </a:r>
            <a:r>
              <a:rPr lang="en-US" dirty="0"/>
              <a:t>equipment to emerging NRENs</a:t>
            </a:r>
          </a:p>
          <a:p>
            <a:pPr lvl="1"/>
            <a:r>
              <a:rPr lang="en-US" dirty="0" smtClean="0"/>
              <a:t>Send </a:t>
            </a:r>
            <a:r>
              <a:rPr lang="en-US" dirty="0"/>
              <a:t>engineers to remote NREN to </a:t>
            </a:r>
            <a:r>
              <a:rPr lang="en-US" dirty="0" smtClean="0"/>
              <a:t>provide some </a:t>
            </a:r>
            <a:r>
              <a:rPr lang="en-US" dirty="0"/>
              <a:t>hands on help and assist with installation</a:t>
            </a:r>
          </a:p>
          <a:p>
            <a:r>
              <a:rPr lang="en-US" dirty="0" smtClean="0"/>
              <a:t>Initial </a:t>
            </a:r>
            <a:r>
              <a:rPr lang="en-US" dirty="0"/>
              <a:t>“trial” with two </a:t>
            </a:r>
            <a:r>
              <a:rPr lang="en-US" dirty="0" smtClean="0"/>
              <a:t>NRENs</a:t>
            </a:r>
          </a:p>
          <a:p>
            <a:pPr lvl="1"/>
            <a:r>
              <a:rPr lang="en-US" dirty="0" smtClean="0"/>
              <a:t>Kenya</a:t>
            </a:r>
          </a:p>
          <a:p>
            <a:pPr lvl="1"/>
            <a:r>
              <a:rPr lang="en-US" dirty="0"/>
              <a:t>PREGINET</a:t>
            </a:r>
          </a:p>
        </p:txBody>
      </p:sp>
      <p:sp>
        <p:nvSpPr>
          <p:cNvPr id="4" name="Slide Number Placeholder 3"/>
          <p:cNvSpPr>
            <a:spLocks noGrp="1"/>
          </p:cNvSpPr>
          <p:nvPr>
            <p:ph type="sldNum" sz="quarter" idx="12"/>
          </p:nvPr>
        </p:nvSpPr>
        <p:spPr/>
        <p:txBody>
          <a:bodyPr/>
          <a:lstStyle/>
          <a:p>
            <a:fld id="{64847675-D54C-47E5-9C05-90425932EC43}" type="slidenum">
              <a:rPr lang="en-US" smtClean="0"/>
              <a:t>16</a:t>
            </a:fld>
            <a:endParaRPr lang="en-US"/>
          </a:p>
        </p:txBody>
      </p:sp>
    </p:spTree>
    <p:extLst>
      <p:ext uri="{BB962C8B-B14F-4D97-AF65-F5344CB8AC3E}">
        <p14:creationId xmlns:p14="http://schemas.microsoft.com/office/powerpoint/2010/main" val="21539596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r>
              <a:rPr lang="en-US" dirty="0" smtClean="0"/>
              <a:t> consortium</a:t>
            </a:r>
            <a:endParaRPr lang="en-US" dirty="0"/>
          </a:p>
        </p:txBody>
      </p:sp>
      <p:sp>
        <p:nvSpPr>
          <p:cNvPr id="3" name="Content Placeholder 2"/>
          <p:cNvSpPr>
            <a:spLocks noGrp="1"/>
          </p:cNvSpPr>
          <p:nvPr>
            <p:ph idx="1"/>
          </p:nvPr>
        </p:nvSpPr>
        <p:spPr/>
        <p:txBody>
          <a:bodyPr/>
          <a:lstStyle/>
          <a:p>
            <a:r>
              <a:rPr lang="en-US" dirty="0" smtClean="0"/>
              <a:t>Group of organizations committed to developing the </a:t>
            </a:r>
            <a:r>
              <a:rPr lang="en-US" dirty="0" err="1" smtClean="0"/>
              <a:t>perfSONAR</a:t>
            </a:r>
            <a:r>
              <a:rPr lang="en-US" dirty="0" smtClean="0"/>
              <a:t> product</a:t>
            </a:r>
          </a:p>
          <a:p>
            <a:pPr lvl="1"/>
            <a:r>
              <a:rPr lang="en-US" dirty="0" err="1" smtClean="0"/>
              <a:t>ESNet</a:t>
            </a:r>
            <a:endParaRPr lang="en-US" dirty="0" smtClean="0"/>
          </a:p>
          <a:p>
            <a:pPr lvl="1"/>
            <a:r>
              <a:rPr lang="en-US" dirty="0" smtClean="0"/>
              <a:t>GEANT</a:t>
            </a:r>
          </a:p>
          <a:p>
            <a:pPr lvl="1"/>
            <a:r>
              <a:rPr lang="en-US" dirty="0" smtClean="0"/>
              <a:t>Indiana University</a:t>
            </a:r>
          </a:p>
          <a:p>
            <a:pPr lvl="1"/>
            <a:r>
              <a:rPr lang="en-US" dirty="0" smtClean="0"/>
              <a:t>Internet2</a:t>
            </a:r>
          </a:p>
          <a:p>
            <a:pPr lvl="1"/>
            <a:endParaRPr lang="en-US" dirty="0"/>
          </a:p>
          <a:p>
            <a:pPr marL="457200" lvl="1" indent="0">
              <a:buNone/>
            </a:pPr>
            <a:r>
              <a:rPr lang="en-US" dirty="0" smtClean="0"/>
              <a:t>http://</a:t>
            </a:r>
            <a:r>
              <a:rPr lang="en-US" dirty="0" err="1" smtClean="0"/>
              <a:t>www.perfsonar.net</a:t>
            </a:r>
            <a:endParaRPr lang="en-US" dirty="0" smtClean="0"/>
          </a:p>
        </p:txBody>
      </p:sp>
    </p:spTree>
    <p:extLst>
      <p:ext uri="{BB962C8B-B14F-4D97-AF65-F5344CB8AC3E}">
        <p14:creationId xmlns:p14="http://schemas.microsoft.com/office/powerpoint/2010/main" val="707154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222581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MADDASH - APAN</a:t>
            </a:r>
            <a:endParaRPr lang="en-US" dirty="0"/>
          </a:p>
        </p:txBody>
      </p:sp>
      <p:pic>
        <p:nvPicPr>
          <p:cNvPr id="4" name="Picture 3" descr="Screen Shot 2015-03-03 at 11.56.4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3385" y="1646350"/>
            <a:ext cx="5778901" cy="3848367"/>
          </a:xfrm>
          <a:prstGeom prst="rect">
            <a:avLst/>
          </a:prstGeom>
        </p:spPr>
      </p:pic>
    </p:spTree>
    <p:extLst>
      <p:ext uri="{BB962C8B-B14F-4D97-AF65-F5344CB8AC3E}">
        <p14:creationId xmlns:p14="http://schemas.microsoft.com/office/powerpoint/2010/main" val="2116938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Brief overview of </a:t>
            </a:r>
            <a:r>
              <a:rPr lang="en-US" dirty="0" err="1" smtClean="0"/>
              <a:t>perfSONAR</a:t>
            </a:r>
            <a:endParaRPr lang="en-US" dirty="0" smtClean="0"/>
          </a:p>
          <a:p>
            <a:r>
              <a:rPr lang="en-US" dirty="0" err="1" smtClean="0"/>
              <a:t>TransPAC</a:t>
            </a:r>
            <a:r>
              <a:rPr lang="en-US" dirty="0" smtClean="0"/>
              <a:t> hardware and other updates</a:t>
            </a:r>
          </a:p>
          <a:p>
            <a:r>
              <a:rPr lang="en-US" dirty="0" smtClean="0"/>
              <a:t>Observations</a:t>
            </a:r>
            <a:endParaRPr lang="en-US" dirty="0"/>
          </a:p>
        </p:txBody>
      </p:sp>
    </p:spTree>
    <p:extLst>
      <p:ext uri="{BB962C8B-B14F-4D97-AF65-F5344CB8AC3E}">
        <p14:creationId xmlns:p14="http://schemas.microsoft.com/office/powerpoint/2010/main" val="8666664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MADDASH - </a:t>
            </a:r>
            <a:r>
              <a:rPr lang="en-US" dirty="0" err="1" smtClean="0"/>
              <a:t>TransPAC</a:t>
            </a:r>
            <a:endParaRPr lang="en-US" dirty="0"/>
          </a:p>
        </p:txBody>
      </p:sp>
      <p:pic>
        <p:nvPicPr>
          <p:cNvPr id="4" name="Picture 3" descr="Screen Shot 2015-03-03 at 11.55.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8330" y="1855791"/>
            <a:ext cx="6096423" cy="3645153"/>
          </a:xfrm>
          <a:prstGeom prst="rect">
            <a:avLst/>
          </a:prstGeom>
        </p:spPr>
      </p:pic>
    </p:spTree>
    <p:extLst>
      <p:ext uri="{BB962C8B-B14F-4D97-AF65-F5344CB8AC3E}">
        <p14:creationId xmlns:p14="http://schemas.microsoft.com/office/powerpoint/2010/main" val="14042127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3 at 11.56.22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3872"/>
            <a:ext cx="9144000" cy="3829948"/>
          </a:xfrm>
          <a:prstGeom prst="rect">
            <a:avLst/>
          </a:prstGeom>
        </p:spPr>
      </p:pic>
      <p:pic>
        <p:nvPicPr>
          <p:cNvPr id="5" name="Picture 4" descr="Screen Shot 2015-03-03 at 11.58.54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206" y="3353270"/>
            <a:ext cx="8941421" cy="2806895"/>
          </a:xfrm>
          <a:prstGeom prst="rect">
            <a:avLst/>
          </a:prstGeom>
        </p:spPr>
      </p:pic>
    </p:spTree>
    <p:extLst>
      <p:ext uri="{BB962C8B-B14F-4D97-AF65-F5344CB8AC3E}">
        <p14:creationId xmlns:p14="http://schemas.microsoft.com/office/powerpoint/2010/main" val="4020485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5-03-04 at 9.04.02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018" y="0"/>
            <a:ext cx="8061986" cy="6858000"/>
          </a:xfrm>
          <a:prstGeom prst="rect">
            <a:avLst/>
          </a:prstGeom>
        </p:spPr>
      </p:pic>
    </p:spTree>
    <p:extLst>
      <p:ext uri="{BB962C8B-B14F-4D97-AF65-F5344CB8AC3E}">
        <p14:creationId xmlns:p14="http://schemas.microsoft.com/office/powerpoint/2010/main" val="33251036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616670" y="1526083"/>
            <a:ext cx="7886700" cy="4351338"/>
          </a:xfrm>
        </p:spPr>
        <p:txBody>
          <a:bodyPr/>
          <a:lstStyle/>
          <a:p>
            <a:r>
              <a:rPr lang="en-US" dirty="0" smtClean="0"/>
              <a:t>I would like to see more </a:t>
            </a:r>
            <a:r>
              <a:rPr lang="en-US" dirty="0" err="1" smtClean="0"/>
              <a:t>perfSONAR</a:t>
            </a:r>
            <a:r>
              <a:rPr lang="en-US" dirty="0" smtClean="0"/>
              <a:t> deployment in the region</a:t>
            </a:r>
          </a:p>
          <a:p>
            <a:r>
              <a:rPr lang="en-US" dirty="0" smtClean="0"/>
              <a:t>I would like to help figure out how</a:t>
            </a:r>
          </a:p>
          <a:p>
            <a:endParaRPr lang="en-US" dirty="0"/>
          </a:p>
          <a:p>
            <a:endParaRPr lang="en-US" dirty="0" smtClean="0"/>
          </a:p>
          <a:p>
            <a:r>
              <a:rPr lang="en-US" dirty="0" smtClean="0"/>
              <a:t>Thank you</a:t>
            </a:r>
          </a:p>
          <a:p>
            <a:pPr marL="0" indent="0">
              <a:buNone/>
            </a:pPr>
            <a:r>
              <a:rPr lang="en-US" dirty="0"/>
              <a:t>	</a:t>
            </a:r>
            <a:r>
              <a:rPr lang="en-US" dirty="0" smtClean="0"/>
              <a:t>Andrew Lee</a:t>
            </a:r>
          </a:p>
          <a:p>
            <a:pPr marL="0" indent="0">
              <a:buNone/>
            </a:pPr>
            <a:r>
              <a:rPr lang="en-US" dirty="0"/>
              <a:t>	</a:t>
            </a:r>
            <a:r>
              <a:rPr lang="en-US" dirty="0" err="1" smtClean="0"/>
              <a:t>leea@indiana.edu</a:t>
            </a:r>
            <a:endParaRPr lang="en-US" dirty="0"/>
          </a:p>
        </p:txBody>
      </p:sp>
    </p:spTree>
    <p:extLst>
      <p:ext uri="{BB962C8B-B14F-4D97-AF65-F5344CB8AC3E}">
        <p14:creationId xmlns:p14="http://schemas.microsoft.com/office/powerpoint/2010/main" val="3303226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Brief overview of </a:t>
            </a:r>
            <a:r>
              <a:rPr lang="en-US" dirty="0" err="1"/>
              <a:t>perfSONAR</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01085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perfSONAR</a:t>
            </a:r>
            <a:endParaRPr lang="en-US" dirty="0"/>
          </a:p>
        </p:txBody>
      </p:sp>
      <p:sp>
        <p:nvSpPr>
          <p:cNvPr id="3" name="Content Placeholder 2"/>
          <p:cNvSpPr>
            <a:spLocks noGrp="1"/>
          </p:cNvSpPr>
          <p:nvPr>
            <p:ph idx="1"/>
          </p:nvPr>
        </p:nvSpPr>
        <p:spPr/>
        <p:txBody>
          <a:bodyPr/>
          <a:lstStyle/>
          <a:p>
            <a:r>
              <a:rPr lang="en-US" dirty="0" err="1" smtClean="0"/>
              <a:t>perfSONAR</a:t>
            </a:r>
            <a:r>
              <a:rPr lang="en-US" dirty="0" smtClean="0"/>
              <a:t> is:</a:t>
            </a:r>
          </a:p>
          <a:p>
            <a:pPr lvl="1"/>
            <a:r>
              <a:rPr lang="en-US" dirty="0" smtClean="0"/>
              <a:t>a suite of tools that will help you watch for network problems</a:t>
            </a:r>
          </a:p>
          <a:p>
            <a:pPr lvl="1"/>
            <a:r>
              <a:rPr lang="en-US" dirty="0"/>
              <a:t>c</a:t>
            </a:r>
            <a:r>
              <a:rPr lang="en-US" dirty="0" smtClean="0"/>
              <a:t>ontinuing to be developed and improved</a:t>
            </a:r>
          </a:p>
          <a:p>
            <a:pPr lvl="1"/>
            <a:r>
              <a:rPr lang="en-US" dirty="0"/>
              <a:t>a</a:t>
            </a:r>
            <a:r>
              <a:rPr lang="en-US" dirty="0" smtClean="0"/>
              <a:t> well supported tool with a good community</a:t>
            </a:r>
            <a:endParaRPr lang="en-US" dirty="0"/>
          </a:p>
          <a:p>
            <a:r>
              <a:rPr lang="en-US" dirty="0" err="1" smtClean="0"/>
              <a:t>perfSONAR</a:t>
            </a:r>
            <a:r>
              <a:rPr lang="en-US" dirty="0" smtClean="0"/>
              <a:t> isn’t:</a:t>
            </a:r>
          </a:p>
          <a:p>
            <a:pPr lvl="1"/>
            <a:r>
              <a:rPr lang="en-US" dirty="0" smtClean="0"/>
              <a:t>a magical oracle that will instantly tell you what is wrong with your network</a:t>
            </a:r>
          </a:p>
          <a:p>
            <a:pPr lvl="1"/>
            <a:r>
              <a:rPr lang="en-US" dirty="0" smtClean="0"/>
              <a:t>like a toaster</a:t>
            </a:r>
          </a:p>
        </p:txBody>
      </p:sp>
    </p:spTree>
    <p:extLst>
      <p:ext uri="{BB962C8B-B14F-4D97-AF65-F5344CB8AC3E}">
        <p14:creationId xmlns:p14="http://schemas.microsoft.com/office/powerpoint/2010/main" val="1530655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lstStyle/>
          <a:p>
            <a:r>
              <a:rPr lang="en-US" dirty="0" smtClean="0"/>
              <a:t>So what can </a:t>
            </a:r>
            <a:r>
              <a:rPr lang="en-US" dirty="0" err="1" smtClean="0"/>
              <a:t>perfSONAR</a:t>
            </a:r>
            <a:r>
              <a:rPr lang="en-US" dirty="0" smtClean="0"/>
              <a:t> show me and why does it matter?</a:t>
            </a:r>
          </a:p>
          <a:p>
            <a:endParaRPr lang="en-US" dirty="0" smtClean="0"/>
          </a:p>
          <a:p>
            <a:r>
              <a:rPr lang="en-US" dirty="0" smtClean="0"/>
              <a:t>The following slides are not mine, but are borrowed with permission</a:t>
            </a:r>
          </a:p>
          <a:p>
            <a:r>
              <a:rPr lang="en-US" dirty="0"/>
              <a:t>See </a:t>
            </a:r>
            <a:r>
              <a:rPr lang="en-US" dirty="0">
                <a:hlinkClick r:id="rId2"/>
              </a:rPr>
              <a:t>http://www.perfsonar.net/about/training-materials</a:t>
            </a:r>
            <a:r>
              <a:rPr lang="en-US" dirty="0" smtClean="0">
                <a:hlinkClick r:id="rId2"/>
              </a:rPr>
              <a:t>/</a:t>
            </a:r>
            <a:r>
              <a:rPr lang="en-US" dirty="0" smtClean="0"/>
              <a:t> - especially </a:t>
            </a:r>
            <a:r>
              <a:rPr lang="en-US" dirty="0"/>
              <a:t>http://</a:t>
            </a:r>
            <a:r>
              <a:rPr lang="en-US" dirty="0" err="1"/>
              <a:t>www.perfsonar.net</a:t>
            </a:r>
            <a:r>
              <a:rPr lang="en-US" dirty="0"/>
              <a:t>/media/</a:t>
            </a:r>
            <a:r>
              <a:rPr lang="en-US" dirty="0" err="1"/>
              <a:t>cms_page_media</a:t>
            </a:r>
            <a:r>
              <a:rPr lang="en-US" dirty="0"/>
              <a:t>/3086/20150121-perfSONAR-5-Use_Cases-v3.pptx</a:t>
            </a:r>
          </a:p>
        </p:txBody>
      </p:sp>
    </p:spTree>
    <p:extLst>
      <p:ext uri="{BB962C8B-B14F-4D97-AF65-F5344CB8AC3E}">
        <p14:creationId xmlns:p14="http://schemas.microsoft.com/office/powerpoint/2010/main" val="247851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a:t>Success Stories - </a:t>
            </a:r>
            <a:r>
              <a:rPr lang="en-US" dirty="0" smtClean="0"/>
              <a:t>#1 </a:t>
            </a:r>
            <a:r>
              <a:rPr lang="en-US" dirty="0"/>
              <a:t>Failing Optic(</a:t>
            </a:r>
            <a:r>
              <a:rPr lang="en-US" dirty="0" smtClean="0"/>
              <a:t>s)</a:t>
            </a:r>
            <a:endParaRPr lang="en-US" dirty="0"/>
          </a:p>
        </p:txBody>
      </p:sp>
      <p:sp>
        <p:nvSpPr>
          <p:cNvPr id="3" name="Content Placeholder 2"/>
          <p:cNvSpPr>
            <a:spLocks noGrp="1"/>
          </p:cNvSpPr>
          <p:nvPr>
            <p:ph idx="1"/>
          </p:nvPr>
        </p:nvSpPr>
        <p:spPr>
          <a:xfrm>
            <a:off x="145710" y="1178004"/>
            <a:ext cx="9103117" cy="5679995"/>
          </a:xfrm>
        </p:spPr>
        <p:txBody>
          <a:bodyPr>
            <a:normAutofit/>
          </a:bodyPr>
          <a:lstStyle/>
          <a:p>
            <a:pPr>
              <a:buFont typeface="Arial"/>
              <a:buChar char="•"/>
            </a:pPr>
            <a:r>
              <a:rPr lang="en-US" dirty="0" smtClean="0"/>
              <a:t>Second example – another one featuring a backbone</a:t>
            </a:r>
          </a:p>
          <a:p>
            <a:pPr lvl="2">
              <a:buFont typeface="Arial"/>
              <a:buChar char="•"/>
            </a:pPr>
            <a:r>
              <a:rPr lang="en-US" dirty="0" smtClean="0"/>
              <a:t>Similar to frog boiling, hard alarms don’t notice gradual failure</a:t>
            </a:r>
            <a:endParaRPr lang="en-US" dirty="0"/>
          </a:p>
          <a:p>
            <a:pPr>
              <a:buFont typeface="Arial"/>
              <a:buChar char="•"/>
            </a:pPr>
            <a:endParaRPr lang="en-US" dirty="0" smtClean="0"/>
          </a:p>
          <a:p>
            <a:pPr marL="0" indent="0"/>
            <a:endParaRPr lang="en-US" dirty="0" smtClean="0"/>
          </a:p>
          <a:p>
            <a:pPr marL="0" indent="0"/>
            <a:endParaRPr lang="en-US" dirty="0" smtClean="0"/>
          </a:p>
        </p:txBody>
      </p:sp>
      <p:pic>
        <p:nvPicPr>
          <p:cNvPr id="16" name="Picture 15" descr="ps.pdf"/>
          <p:cNvPicPr>
            <a:picLocks noChangeAspect="1"/>
          </p:cNvPicPr>
          <p:nvPr/>
        </p:nvPicPr>
        <p:blipFill>
          <a:blip r:embed="rId3" cstate="print"/>
          <a:stretch>
            <a:fillRect/>
          </a:stretch>
        </p:blipFill>
        <p:spPr>
          <a:xfrm>
            <a:off x="1039182" y="2279001"/>
            <a:ext cx="7137400" cy="3225800"/>
          </a:xfrm>
          <a:prstGeom prst="rect">
            <a:avLst/>
          </a:prstGeom>
        </p:spPr>
      </p:pic>
      <p:pic>
        <p:nvPicPr>
          <p:cNvPr id="1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6600" y="2687173"/>
            <a:ext cx="5942365" cy="16870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rot="16200000">
            <a:off x="1502044" y="3218386"/>
            <a:ext cx="562975" cy="307777"/>
          </a:xfrm>
          <a:prstGeom prst="rect">
            <a:avLst/>
          </a:prstGeom>
          <a:solidFill>
            <a:schemeClr val="bg1"/>
          </a:solidFill>
        </p:spPr>
        <p:txBody>
          <a:bodyPr wrap="none" rtlCol="0">
            <a:spAutoFit/>
          </a:bodyPr>
          <a:lstStyle/>
          <a:p>
            <a:pPr algn="ctr" defTabSz="914400"/>
            <a:r>
              <a:rPr lang="en-US" sz="1400" dirty="0" smtClean="0">
                <a:solidFill>
                  <a:srgbClr val="000000"/>
                </a:solidFill>
                <a:ea typeface="+mn-ea"/>
                <a:cs typeface="Arial" charset="0"/>
              </a:rPr>
              <a:t>Gb/s</a:t>
            </a:r>
            <a:endParaRPr lang="en-US" sz="1400" dirty="0">
              <a:solidFill>
                <a:srgbClr val="000000"/>
              </a:solidFill>
              <a:ea typeface="+mn-ea"/>
              <a:cs typeface="Arial" charset="0"/>
            </a:endParaRPr>
          </a:p>
        </p:txBody>
      </p:sp>
      <p:sp>
        <p:nvSpPr>
          <p:cNvPr id="19" name="Rounded Rectangular Callout 18"/>
          <p:cNvSpPr/>
          <p:nvPr/>
        </p:nvSpPr>
        <p:spPr>
          <a:xfrm>
            <a:off x="6380644" y="2308338"/>
            <a:ext cx="1351609" cy="460409"/>
          </a:xfrm>
          <a:prstGeom prst="wedgeRoundRectCallout">
            <a:avLst>
              <a:gd name="adj1" fmla="val -91344"/>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normal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20" name="Rounded Rectangular Callout 19"/>
          <p:cNvSpPr/>
          <p:nvPr/>
        </p:nvSpPr>
        <p:spPr>
          <a:xfrm>
            <a:off x="5083806" y="3226825"/>
            <a:ext cx="1207835" cy="460409"/>
          </a:xfrm>
          <a:prstGeom prst="wedgeRoundRectCallout">
            <a:avLst>
              <a:gd name="adj1" fmla="val -103485"/>
              <a:gd name="adj2" fmla="val 73978"/>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degrading performance</a:t>
            </a:r>
            <a:endParaRPr lang="en-US" sz="1400" b="1" dirty="0" smtClean="0">
              <a:solidFill>
                <a:srgbClr val="000000"/>
              </a:solidFill>
              <a:latin typeface="Arial" pitchFamily="-65" charset="0"/>
              <a:ea typeface="Arial" pitchFamily="-65" charset="0"/>
              <a:cs typeface="Arial" pitchFamily="-65" charset="0"/>
            </a:endParaRPr>
          </a:p>
        </p:txBody>
      </p:sp>
      <p:sp>
        <p:nvSpPr>
          <p:cNvPr id="21" name="Rounded Rectangular Callout 20"/>
          <p:cNvSpPr/>
          <p:nvPr/>
        </p:nvSpPr>
        <p:spPr>
          <a:xfrm>
            <a:off x="6610819" y="3700130"/>
            <a:ext cx="920151" cy="230205"/>
          </a:xfrm>
          <a:prstGeom prst="wedgeRoundRectCallout">
            <a:avLst>
              <a:gd name="adj1" fmla="val 60555"/>
              <a:gd name="adj2" fmla="val 81473"/>
              <a:gd name="adj3" fmla="val 16667"/>
            </a:avLst>
          </a:prstGeom>
          <a:solidFill>
            <a:srgbClr val="FFFF66"/>
          </a:solidFill>
          <a:ln w="1905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400" dirty="0" smtClean="0">
                <a:solidFill>
                  <a:srgbClr val="000000"/>
                </a:solidFill>
                <a:ea typeface="+mn-ea"/>
                <a:cs typeface="Arial" charset="0"/>
              </a:rPr>
              <a:t>repair</a:t>
            </a:r>
            <a:endParaRPr lang="en-US" sz="1400" b="1" dirty="0" smtClean="0">
              <a:solidFill>
                <a:srgbClr val="000000"/>
              </a:solidFill>
              <a:latin typeface="Arial" pitchFamily="-65" charset="0"/>
              <a:ea typeface="Arial" pitchFamily="-65" charset="0"/>
              <a:cs typeface="Arial" pitchFamily="-65" charset="0"/>
            </a:endParaRPr>
          </a:p>
        </p:txBody>
      </p:sp>
      <p:cxnSp>
        <p:nvCxnSpPr>
          <p:cNvPr id="22" name="Straight Arrow Connector 21"/>
          <p:cNvCxnSpPr/>
          <p:nvPr/>
        </p:nvCxnSpPr>
        <p:spPr bwMode="auto">
          <a:xfrm>
            <a:off x="1987057" y="4694800"/>
            <a:ext cx="5934974" cy="0"/>
          </a:xfrm>
          <a:prstGeom prst="straightConnector1">
            <a:avLst/>
          </a:prstGeom>
          <a:noFill/>
          <a:ln w="19050" cap="flat" cmpd="sng" algn="ctr">
            <a:solidFill>
              <a:schemeClr val="tx1"/>
            </a:solidFill>
            <a:prstDash val="solid"/>
            <a:round/>
            <a:headEnd type="arrow" w="lg" len="lg"/>
            <a:tailEnd type="arrow" w="lg" len="lg"/>
          </a:ln>
          <a:effectLst/>
        </p:spPr>
      </p:cxnSp>
      <p:sp>
        <p:nvSpPr>
          <p:cNvPr id="23" name="TextBox 22"/>
          <p:cNvSpPr txBox="1"/>
          <p:nvPr/>
        </p:nvSpPr>
        <p:spPr>
          <a:xfrm>
            <a:off x="4223988" y="4522271"/>
            <a:ext cx="1335302" cy="338554"/>
          </a:xfrm>
          <a:prstGeom prst="rect">
            <a:avLst/>
          </a:prstGeom>
          <a:solidFill>
            <a:schemeClr val="bg1"/>
          </a:solidFill>
        </p:spPr>
        <p:txBody>
          <a:bodyPr wrap="none" lIns="0" tIns="0" rIns="0" bIns="0" rtlCol="0">
            <a:spAutoFit/>
          </a:bodyPr>
          <a:lstStyle/>
          <a:p>
            <a:pPr algn="ctr" defTabSz="914400"/>
            <a:r>
              <a:rPr lang="en-US" sz="2200" dirty="0" smtClean="0">
                <a:solidFill>
                  <a:srgbClr val="000000"/>
                </a:solidFill>
                <a:ea typeface="+mn-ea"/>
                <a:cs typeface="Arial" charset="0"/>
              </a:rPr>
              <a:t>one month</a:t>
            </a:r>
            <a:endParaRPr lang="en-US" sz="2200" dirty="0">
              <a:solidFill>
                <a:srgbClr val="000000"/>
              </a:solidFill>
              <a:ea typeface="+mn-ea"/>
              <a:cs typeface="Arial" charset="0"/>
            </a:endParaRPr>
          </a:p>
        </p:txBody>
      </p:sp>
      <p:sp>
        <p:nvSpPr>
          <p:cNvPr id="14" name="Date Placeholder 3"/>
          <p:cNvSpPr>
            <a:spLocks noGrp="1"/>
          </p:cNvSpPr>
          <p:nvPr>
            <p:ph type="dt" sz="half" idx="4294967295"/>
          </p:nvPr>
        </p:nvSpPr>
        <p:spPr>
          <a:xfrm>
            <a:off x="7259424" y="6353484"/>
            <a:ext cx="1316207" cy="365125"/>
          </a:xfrm>
          <a:prstGeom prst="rect">
            <a:avLst/>
          </a:prstGeom>
        </p:spPr>
        <p:txBody>
          <a:bodyPr/>
          <a:lstStyle/>
          <a:p>
            <a:fld id="{B56F1344-68C9-A64B-BA6F-34AA95D5BD6D}" type="datetime4">
              <a:rPr lang="en-US" smtClean="0"/>
              <a:t>September 9, 2015</a:t>
            </a:fld>
            <a:endParaRPr lang="en-US" dirty="0"/>
          </a:p>
        </p:txBody>
      </p:sp>
      <p:sp>
        <p:nvSpPr>
          <p:cNvPr id="24" name="Slide Number Placeholder 5"/>
          <p:cNvSpPr>
            <a:spLocks noGrp="1"/>
          </p:cNvSpPr>
          <p:nvPr>
            <p:ph type="sldNum" sz="quarter" idx="12"/>
          </p:nvPr>
        </p:nvSpPr>
        <p:spPr>
          <a:xfrm>
            <a:off x="8686800" y="6353484"/>
            <a:ext cx="371412" cy="365125"/>
          </a:xfrm>
        </p:spPr>
        <p:txBody>
          <a:bodyPr/>
          <a:lstStyle/>
          <a:p>
            <a:fld id="{318151B9-CF22-1341-A1FA-AF855BA4AD15}" type="slidenum">
              <a:rPr lang="en-US" smtClean="0"/>
              <a:t>6</a:t>
            </a:fld>
            <a:endParaRPr lang="en-US" dirty="0"/>
          </a:p>
        </p:txBody>
      </p:sp>
      <p:sp>
        <p:nvSpPr>
          <p:cNvPr id="25" name="Footer Placeholder 4"/>
          <p:cNvSpPr>
            <a:spLocks noGrp="1"/>
          </p:cNvSpPr>
          <p:nvPr>
            <p:ph type="ftr" sz="quarter" idx="11"/>
          </p:nvPr>
        </p:nvSpPr>
        <p:spPr>
          <a:xfrm>
            <a:off x="137160" y="6347752"/>
            <a:ext cx="2079778" cy="365125"/>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181987710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12" y="274638"/>
            <a:ext cx="9131188" cy="1143000"/>
          </a:xfrm>
        </p:spPr>
        <p:txBody>
          <a:bodyPr>
            <a:normAutofit/>
          </a:bodyPr>
          <a:lstStyle/>
          <a:p>
            <a:r>
              <a:rPr lang="en-US" sz="4000" dirty="0"/>
              <a:t>Success Stories - </a:t>
            </a:r>
            <a:r>
              <a:rPr lang="en-US" sz="4000" dirty="0" smtClean="0"/>
              <a:t>#1 </a:t>
            </a:r>
            <a:r>
              <a:rPr lang="en-US" sz="4000" dirty="0"/>
              <a:t>Failing Optic(</a:t>
            </a:r>
            <a:r>
              <a:rPr lang="en-US" sz="4000" dirty="0" smtClean="0"/>
              <a:t>s)</a:t>
            </a:r>
            <a:endParaRPr lang="en-US" sz="4000" dirty="0"/>
          </a:p>
        </p:txBody>
      </p:sp>
      <p:sp>
        <p:nvSpPr>
          <p:cNvPr id="5" name="Date Placeholder 3"/>
          <p:cNvSpPr>
            <a:spLocks noGrp="1"/>
          </p:cNvSpPr>
          <p:nvPr>
            <p:ph type="dt" sz="half" idx="4294967295"/>
          </p:nvPr>
        </p:nvSpPr>
        <p:spPr>
          <a:xfrm>
            <a:off x="444388" y="6417991"/>
            <a:ext cx="3238500" cy="182562"/>
          </a:xfrm>
          <a:prstGeom prst="rect">
            <a:avLst/>
          </a:prstGeom>
        </p:spPr>
        <p:txBody>
          <a:bodyPr/>
          <a:lstStyle/>
          <a:p>
            <a:pPr>
              <a:defRPr/>
            </a:pPr>
            <a:fld id="{A4C066DF-968D-2340-B25E-66D46178BCB9}" type="slidenum">
              <a:rPr lang="en-US" sz="800">
                <a:solidFill>
                  <a:prstClr val="black"/>
                </a:solidFill>
                <a:latin typeface="Arial"/>
              </a:rPr>
              <a:pPr>
                <a:defRPr/>
              </a:pPr>
              <a:t>7</a:t>
            </a:fld>
            <a:r>
              <a:rPr lang="en-US" sz="800" dirty="0">
                <a:solidFill>
                  <a:prstClr val="black"/>
                </a:solidFill>
                <a:latin typeface="Arial"/>
              </a:rPr>
              <a:t> – ESnet Science Engagement (</a:t>
            </a:r>
            <a:r>
              <a:rPr lang="en-US" sz="800" dirty="0">
                <a:solidFill>
                  <a:prstClr val="black"/>
                </a:solidFill>
                <a:latin typeface="Arial"/>
                <a:hlinkClick r:id="rId3"/>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9/9/15</a:t>
            </a:fld>
            <a:endParaRPr lang="en-US" sz="800" dirty="0">
              <a:solidFill>
                <a:prstClr val="black"/>
              </a:solidFill>
              <a:latin typeface="Arial"/>
            </a:endParaRPr>
          </a:p>
        </p:txBody>
      </p:sp>
      <p:sp>
        <p:nvSpPr>
          <p:cNvPr id="6" name="Content Placeholder 2"/>
          <p:cNvSpPr>
            <a:spLocks noGrp="1"/>
          </p:cNvSpPr>
          <p:nvPr>
            <p:ph idx="1"/>
          </p:nvPr>
        </p:nvSpPr>
        <p:spPr>
          <a:xfrm>
            <a:off x="444388" y="1714228"/>
            <a:ext cx="8229600" cy="4525963"/>
          </a:xfrm>
        </p:spPr>
        <p:txBody>
          <a:bodyPr/>
          <a:lstStyle/>
          <a:p>
            <a:endParaRPr lang="en-US"/>
          </a:p>
        </p:txBody>
      </p:sp>
      <p:pic>
        <p:nvPicPr>
          <p:cNvPr id="8" name="Picture 7"/>
          <p:cNvPicPr>
            <a:picLocks noChangeAspect="1"/>
          </p:cNvPicPr>
          <p:nvPr/>
        </p:nvPicPr>
        <p:blipFill>
          <a:blip r:embed="rId4"/>
          <a:stretch>
            <a:fillRect/>
          </a:stretch>
        </p:blipFill>
        <p:spPr>
          <a:xfrm>
            <a:off x="0" y="1211009"/>
            <a:ext cx="9131188" cy="5402551"/>
          </a:xfrm>
          <a:prstGeom prst="rect">
            <a:avLst/>
          </a:prstGeom>
        </p:spPr>
      </p:pic>
      <p:sp>
        <p:nvSpPr>
          <p:cNvPr id="9" name="Rounded Rectangular Callout 8"/>
          <p:cNvSpPr/>
          <p:nvPr/>
        </p:nvSpPr>
        <p:spPr>
          <a:xfrm>
            <a:off x="2159606" y="3570540"/>
            <a:ext cx="836763" cy="465826"/>
          </a:xfrm>
          <a:prstGeom prst="wedgeRoundRectCallout">
            <a:avLst>
              <a:gd name="adj1" fmla="val -143822"/>
              <a:gd name="adj2" fmla="val -4011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Metro Area</a:t>
            </a:r>
            <a:endParaRPr lang="en-US" sz="1200" dirty="0">
              <a:solidFill>
                <a:srgbClr val="000000"/>
              </a:solidFill>
              <a:ea typeface="+mn-ea"/>
              <a:cs typeface="Arial" charset="0"/>
            </a:endParaRPr>
          </a:p>
        </p:txBody>
      </p:sp>
      <p:sp>
        <p:nvSpPr>
          <p:cNvPr id="10" name="Rounded Rectangular Callout 9"/>
          <p:cNvSpPr/>
          <p:nvPr/>
        </p:nvSpPr>
        <p:spPr>
          <a:xfrm>
            <a:off x="2417894" y="2620880"/>
            <a:ext cx="836763" cy="632926"/>
          </a:xfrm>
          <a:prstGeom prst="wedgeRoundRectCallout">
            <a:avLst>
              <a:gd name="adj1" fmla="val -227975"/>
              <a:gd name="adj2" fmla="val -8535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Local</a:t>
            </a:r>
          </a:p>
          <a:p>
            <a:pPr algn="ctr" defTabSz="914400" eaLnBrk="0" hangingPunct="0"/>
            <a:r>
              <a:rPr lang="en-US" sz="1200" dirty="0" smtClean="0">
                <a:solidFill>
                  <a:srgbClr val="000000"/>
                </a:solidFill>
                <a:ea typeface="+mn-ea"/>
                <a:cs typeface="Arial" charset="0"/>
              </a:rPr>
              <a:t>(LAN)</a:t>
            </a:r>
            <a:endParaRPr lang="en-US" sz="1200" dirty="0">
              <a:solidFill>
                <a:srgbClr val="000000"/>
              </a:solidFill>
              <a:ea typeface="+mn-ea"/>
              <a:cs typeface="Arial" charset="0"/>
            </a:endParaRPr>
          </a:p>
        </p:txBody>
      </p:sp>
      <p:sp>
        <p:nvSpPr>
          <p:cNvPr id="11" name="Rounded Rectangular Callout 10"/>
          <p:cNvSpPr/>
          <p:nvPr/>
        </p:nvSpPr>
        <p:spPr>
          <a:xfrm>
            <a:off x="3380087" y="3580653"/>
            <a:ext cx="836763" cy="465826"/>
          </a:xfrm>
          <a:prstGeom prst="wedgeRoundRectCallout">
            <a:avLst>
              <a:gd name="adj1" fmla="val -204254"/>
              <a:gd name="adj2" fmla="val 221554"/>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Regional</a:t>
            </a:r>
            <a:endParaRPr lang="en-US" sz="1200" dirty="0">
              <a:solidFill>
                <a:srgbClr val="000000"/>
              </a:solidFill>
              <a:ea typeface="+mn-ea"/>
              <a:cs typeface="Arial" charset="0"/>
            </a:endParaRPr>
          </a:p>
        </p:txBody>
      </p:sp>
      <p:sp>
        <p:nvSpPr>
          <p:cNvPr id="12" name="Rounded Rectangular Callout 11"/>
          <p:cNvSpPr/>
          <p:nvPr/>
        </p:nvSpPr>
        <p:spPr>
          <a:xfrm>
            <a:off x="5030418" y="3904735"/>
            <a:ext cx="928362" cy="465826"/>
          </a:xfrm>
          <a:prstGeom prst="wedgeRoundRectCallout">
            <a:avLst>
              <a:gd name="adj1" fmla="val 162253"/>
              <a:gd name="adj2" fmla="val 205386"/>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Continental</a:t>
            </a:r>
            <a:endParaRPr lang="en-US" sz="1200" dirty="0">
              <a:solidFill>
                <a:srgbClr val="000000"/>
              </a:solidFill>
              <a:ea typeface="+mn-ea"/>
              <a:cs typeface="Arial" charset="0"/>
            </a:endParaRPr>
          </a:p>
        </p:txBody>
      </p:sp>
      <p:sp>
        <p:nvSpPr>
          <p:cNvPr id="13" name="Rounded Rectangular Callout 12"/>
          <p:cNvSpPr/>
          <p:nvPr/>
        </p:nvSpPr>
        <p:spPr>
          <a:xfrm>
            <a:off x="6805924" y="3231720"/>
            <a:ext cx="1281336" cy="465826"/>
          </a:xfrm>
          <a:prstGeom prst="wedgeRoundRectCallout">
            <a:avLst>
              <a:gd name="adj1" fmla="val 105870"/>
              <a:gd name="adj2" fmla="val 348839"/>
              <a:gd name="adj3" fmla="val 16667"/>
            </a:avLst>
          </a:prstGeom>
          <a:ln w="12700">
            <a:solidFill>
              <a:schemeClr val="tx1"/>
            </a:solidFill>
          </a:ln>
        </p:spPr>
        <p:txBody>
          <a:bodyPr vert="horz" wrap="square" lIns="0" tIns="0" rIns="0" bIns="0" numCol="1" rtlCol="0" anchor="ctr" anchorCtr="0" compatLnSpc="1">
            <a:prstTxWarp prst="textNoShape">
              <a:avLst/>
            </a:prstTxWarp>
          </a:bodyPr>
          <a:lstStyle/>
          <a:p>
            <a:pPr algn="ctr" defTabSz="914400" eaLnBrk="0" hangingPunct="0"/>
            <a:r>
              <a:rPr lang="en-US" sz="1200" dirty="0" smtClean="0">
                <a:solidFill>
                  <a:srgbClr val="000000"/>
                </a:solidFill>
                <a:ea typeface="+mn-ea"/>
                <a:cs typeface="Arial" charset="0"/>
              </a:rPr>
              <a:t>International</a:t>
            </a:r>
            <a:endParaRPr lang="en-US" sz="1200" dirty="0">
              <a:solidFill>
                <a:srgbClr val="000000"/>
              </a:solidFill>
              <a:ea typeface="+mn-ea"/>
              <a:cs typeface="Arial" charset="0"/>
            </a:endParaRPr>
          </a:p>
        </p:txBody>
      </p:sp>
      <p:sp>
        <p:nvSpPr>
          <p:cNvPr id="14" name="Rectangle 13"/>
          <p:cNvSpPr/>
          <p:nvPr/>
        </p:nvSpPr>
        <p:spPr>
          <a:xfrm>
            <a:off x="444388" y="5985910"/>
            <a:ext cx="8350250" cy="4320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7513303" y="6303691"/>
            <a:ext cx="1281336" cy="0"/>
          </a:xfrm>
          <a:prstGeom prst="line">
            <a:avLst/>
          </a:prstGeom>
          <a:ln w="76200">
            <a:solidFill>
              <a:srgbClr val="660066"/>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5169713" y="6309513"/>
            <a:ext cx="1281336" cy="0"/>
          </a:xfrm>
          <a:prstGeom prst="line">
            <a:avLst/>
          </a:prstGeom>
          <a:ln w="76200">
            <a:solidFill>
              <a:srgbClr val="9FC244"/>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2744222" y="6303691"/>
            <a:ext cx="1281336" cy="0"/>
          </a:xfrm>
          <a:prstGeom prst="line">
            <a:avLst/>
          </a:prstGeom>
          <a:ln w="762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444389" y="6301576"/>
            <a:ext cx="1281336" cy="0"/>
          </a:xfrm>
          <a:prstGeom prst="line">
            <a:avLst/>
          </a:prstGeom>
          <a:ln w="76200">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9140" y="5996372"/>
            <a:ext cx="1778716" cy="276999"/>
          </a:xfrm>
          <a:prstGeom prst="rect">
            <a:avLst/>
          </a:prstGeom>
          <a:noFill/>
        </p:spPr>
        <p:txBody>
          <a:bodyPr wrap="square" rtlCol="0">
            <a:spAutoFit/>
          </a:bodyPr>
          <a:lstStyle/>
          <a:p>
            <a:r>
              <a:rPr lang="en-US" sz="1200" b="1" dirty="0" smtClean="0"/>
              <a:t>Measured (TCP Reno)</a:t>
            </a:r>
            <a:endParaRPr lang="en-US" sz="1200" b="1" dirty="0"/>
          </a:p>
        </p:txBody>
      </p:sp>
      <p:sp>
        <p:nvSpPr>
          <p:cNvPr id="20" name="TextBox 19"/>
          <p:cNvSpPr txBox="1"/>
          <p:nvPr/>
        </p:nvSpPr>
        <p:spPr>
          <a:xfrm>
            <a:off x="2647996" y="5994123"/>
            <a:ext cx="1562816" cy="276999"/>
          </a:xfrm>
          <a:prstGeom prst="rect">
            <a:avLst/>
          </a:prstGeom>
          <a:noFill/>
        </p:spPr>
        <p:txBody>
          <a:bodyPr wrap="square" rtlCol="0">
            <a:spAutoFit/>
          </a:bodyPr>
          <a:lstStyle/>
          <a:p>
            <a:r>
              <a:rPr lang="en-US" sz="1200" b="1" dirty="0" smtClean="0"/>
              <a:t>Measured (HTCP)</a:t>
            </a:r>
            <a:endParaRPr lang="en-US" sz="1200" b="1" dirty="0"/>
          </a:p>
        </p:txBody>
      </p:sp>
      <p:sp>
        <p:nvSpPr>
          <p:cNvPr id="21" name="TextBox 20"/>
          <p:cNvSpPr txBox="1"/>
          <p:nvPr/>
        </p:nvSpPr>
        <p:spPr>
          <a:xfrm>
            <a:off x="5069079" y="5994124"/>
            <a:ext cx="1984193" cy="276999"/>
          </a:xfrm>
          <a:prstGeom prst="rect">
            <a:avLst/>
          </a:prstGeom>
          <a:noFill/>
        </p:spPr>
        <p:txBody>
          <a:bodyPr wrap="square" rtlCol="0">
            <a:spAutoFit/>
          </a:bodyPr>
          <a:lstStyle/>
          <a:p>
            <a:r>
              <a:rPr lang="en-US" sz="1200" b="1" dirty="0" smtClean="0"/>
              <a:t>Theoretical (TCP Reno)</a:t>
            </a:r>
            <a:endParaRPr lang="en-US" sz="1200" b="1" dirty="0"/>
          </a:p>
        </p:txBody>
      </p:sp>
      <p:sp>
        <p:nvSpPr>
          <p:cNvPr id="22" name="TextBox 21"/>
          <p:cNvSpPr txBox="1"/>
          <p:nvPr/>
        </p:nvSpPr>
        <p:spPr>
          <a:xfrm>
            <a:off x="7412730" y="5993074"/>
            <a:ext cx="1733254" cy="276999"/>
          </a:xfrm>
          <a:prstGeom prst="rect">
            <a:avLst/>
          </a:prstGeom>
          <a:noFill/>
        </p:spPr>
        <p:txBody>
          <a:bodyPr wrap="square" rtlCol="0">
            <a:spAutoFit/>
          </a:bodyPr>
          <a:lstStyle/>
          <a:p>
            <a:r>
              <a:rPr lang="en-US" sz="1200" b="1" dirty="0" smtClean="0"/>
              <a:t>Measured (no loss)</a:t>
            </a:r>
            <a:endParaRPr lang="en-US" sz="1200" b="1" dirty="0"/>
          </a:p>
        </p:txBody>
      </p:sp>
      <p:sp>
        <p:nvSpPr>
          <p:cNvPr id="23" name="TextBox 22"/>
          <p:cNvSpPr txBox="1"/>
          <p:nvPr/>
        </p:nvSpPr>
        <p:spPr>
          <a:xfrm>
            <a:off x="3435257" y="2629296"/>
            <a:ext cx="3387172" cy="923330"/>
          </a:xfrm>
          <a:prstGeom prst="rect">
            <a:avLst/>
          </a:prstGeom>
          <a:noFill/>
        </p:spPr>
        <p:txBody>
          <a:bodyPr wrap="square" rtlCol="0">
            <a:spAutoFit/>
          </a:bodyPr>
          <a:lstStyle/>
          <a:p>
            <a:r>
              <a:rPr lang="en-US" b="1" dirty="0" smtClean="0"/>
              <a:t>With loss, high performance </a:t>
            </a:r>
            <a:r>
              <a:rPr lang="en-US" b="1" dirty="0"/>
              <a:t> </a:t>
            </a:r>
            <a:r>
              <a:rPr lang="en-US" b="1" dirty="0" smtClean="0"/>
              <a:t>beyond </a:t>
            </a:r>
            <a:r>
              <a:rPr lang="en-US" b="1" dirty="0"/>
              <a:t>metro </a:t>
            </a:r>
            <a:r>
              <a:rPr lang="en-US" b="1" dirty="0" smtClean="0"/>
              <a:t>distances is essentially impossible</a:t>
            </a:r>
            <a:endParaRPr lang="en-US" b="1" dirty="0"/>
          </a:p>
        </p:txBody>
      </p:sp>
      <p:sp>
        <p:nvSpPr>
          <p:cNvPr id="24" name="TextBox 23"/>
          <p:cNvSpPr txBox="1"/>
          <p:nvPr/>
        </p:nvSpPr>
        <p:spPr>
          <a:xfrm>
            <a:off x="327084" y="1375145"/>
            <a:ext cx="8597225" cy="369332"/>
          </a:xfrm>
          <a:prstGeom prst="rect">
            <a:avLst/>
          </a:prstGeom>
          <a:solidFill>
            <a:schemeClr val="bg1"/>
          </a:solidFill>
        </p:spPr>
        <p:txBody>
          <a:bodyPr wrap="none" rtlCol="0">
            <a:spAutoFit/>
          </a:bodyPr>
          <a:lstStyle/>
          <a:p>
            <a:pPr algn="ctr" defTabSz="914400"/>
            <a:r>
              <a:rPr lang="en-US" b="1" dirty="0" smtClean="0">
                <a:solidFill>
                  <a:srgbClr val="000000"/>
                </a:solidFill>
                <a:ea typeface="+mn-ea"/>
                <a:cs typeface="Arial" charset="0"/>
              </a:rPr>
              <a:t>Throughput vs. increasing latency on a 10Gb/s link with </a:t>
            </a:r>
            <a:r>
              <a:rPr lang="en-US" b="1" i="1" u="sng" dirty="0" smtClean="0">
                <a:solidFill>
                  <a:srgbClr val="FF0000"/>
                </a:solidFill>
                <a:ea typeface="+mn-ea"/>
                <a:cs typeface="Arial" charset="0"/>
              </a:rPr>
              <a:t>0.0046%</a:t>
            </a:r>
            <a:r>
              <a:rPr lang="en-US" b="1" dirty="0" smtClean="0">
                <a:solidFill>
                  <a:srgbClr val="000000"/>
                </a:solidFill>
                <a:ea typeface="+mn-ea"/>
                <a:cs typeface="Arial" charset="0"/>
              </a:rPr>
              <a:t> packet loss</a:t>
            </a:r>
            <a:endParaRPr lang="en-US" b="1" dirty="0">
              <a:solidFill>
                <a:srgbClr val="000000"/>
              </a:solidFill>
              <a:ea typeface="+mn-ea"/>
              <a:cs typeface="Arial" charset="0"/>
            </a:endParaRPr>
          </a:p>
        </p:txBody>
      </p:sp>
      <p:sp>
        <p:nvSpPr>
          <p:cNvPr id="26" name="Date Placeholder 3"/>
          <p:cNvSpPr txBox="1">
            <a:spLocks/>
          </p:cNvSpPr>
          <p:nvPr/>
        </p:nvSpPr>
        <p:spPr>
          <a:xfrm>
            <a:off x="7259424" y="6353484"/>
            <a:ext cx="1316207"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B56F1344-68C9-A64B-BA6F-34AA95D5BD6D}" type="datetime4">
              <a:rPr lang="en-US" smtClean="0"/>
              <a:pPr/>
              <a:t>September 9, 2015</a:t>
            </a:fld>
            <a:endParaRPr lang="en-US" dirty="0"/>
          </a:p>
        </p:txBody>
      </p:sp>
      <p:sp>
        <p:nvSpPr>
          <p:cNvPr id="28" name="Slide Number Placeholder 5"/>
          <p:cNvSpPr>
            <a:spLocks noGrp="1"/>
          </p:cNvSpPr>
          <p:nvPr>
            <p:ph type="sldNum" sz="quarter" idx="12"/>
          </p:nvPr>
        </p:nvSpPr>
        <p:spPr>
          <a:xfrm>
            <a:off x="8686800" y="6353484"/>
            <a:ext cx="371412" cy="365125"/>
          </a:xfrm>
        </p:spPr>
        <p:txBody>
          <a:bodyPr/>
          <a:lstStyle/>
          <a:p>
            <a:fld id="{318151B9-CF22-1341-A1FA-AF855BA4AD15}" type="slidenum">
              <a:rPr lang="en-US" smtClean="0"/>
              <a:t>7</a:t>
            </a:fld>
            <a:endParaRPr lang="en-US" dirty="0"/>
          </a:p>
        </p:txBody>
      </p:sp>
      <p:sp>
        <p:nvSpPr>
          <p:cNvPr id="25" name="Footer Placeholder 4"/>
          <p:cNvSpPr>
            <a:spLocks noGrp="1"/>
          </p:cNvSpPr>
          <p:nvPr>
            <p:ph type="ftr" sz="quarter" idx="11"/>
          </p:nvPr>
        </p:nvSpPr>
        <p:spPr>
          <a:xfrm>
            <a:off x="137160" y="6347752"/>
            <a:ext cx="2079778" cy="365125"/>
          </a:xfrm>
        </p:spPr>
        <p:txBody>
          <a:bodyPr/>
          <a:lstStyle/>
          <a:p>
            <a:r>
              <a:rPr lang="en-US" dirty="0" smtClean="0"/>
              <a:t>© 2015, http://</a:t>
            </a:r>
            <a:r>
              <a:rPr lang="en-US" dirty="0" err="1" smtClean="0"/>
              <a:t>www.perfsonar.net</a:t>
            </a:r>
            <a:endParaRPr lang="en-US" dirty="0"/>
          </a:p>
        </p:txBody>
      </p:sp>
    </p:spTree>
    <p:extLst>
      <p:ext uri="{BB962C8B-B14F-4D97-AF65-F5344CB8AC3E}">
        <p14:creationId xmlns:p14="http://schemas.microsoft.com/office/powerpoint/2010/main" val="207060879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Content Placeholder 1"/>
          <p:cNvSpPr>
            <a:spLocks noGrp="1"/>
          </p:cNvSpPr>
          <p:nvPr>
            <p:ph idx="1"/>
          </p:nvPr>
        </p:nvSpPr>
        <p:spPr>
          <a:xfrm>
            <a:off x="533400" y="1341438"/>
            <a:ext cx="8229600" cy="4525962"/>
          </a:xfrm>
        </p:spPr>
        <p:txBody>
          <a:bodyPr/>
          <a:lstStyle/>
          <a:p>
            <a:r>
              <a:rPr lang="en-US" dirty="0" smtClean="0">
                <a:latin typeface="Calibri" charset="0"/>
                <a:ea typeface="ＭＳ Ｐゴシック" charset="0"/>
                <a:cs typeface="ＭＳ Ｐゴシック" charset="0"/>
              </a:rPr>
              <a:t>Results to host behind </a:t>
            </a:r>
            <a:r>
              <a:rPr lang="en-US" dirty="0">
                <a:latin typeface="Calibri" charset="0"/>
                <a:ea typeface="ＭＳ Ｐゴシック" charset="0"/>
                <a:cs typeface="ＭＳ Ｐゴシック" charset="0"/>
              </a:rPr>
              <a:t>the firewall:</a:t>
            </a:r>
          </a:p>
        </p:txBody>
      </p:sp>
      <p:pic>
        <p:nvPicPr>
          <p:cNvPr id="37893"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1121" y="1864173"/>
            <a:ext cx="9009096" cy="3536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74638"/>
            <a:ext cx="9144000"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Brown </a:t>
            </a:r>
            <a:r>
              <a:rPr lang="en-US" sz="4000" dirty="0" smtClean="0"/>
              <a:t>University Example</a:t>
            </a:r>
            <a:endParaRPr lang="en-US" sz="4000" dirty="0"/>
          </a:p>
        </p:txBody>
      </p:sp>
      <p:sp>
        <p:nvSpPr>
          <p:cNvPr id="7"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8</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9/9/15</a:t>
            </a:fld>
            <a:endParaRPr lang="en-US" sz="800" dirty="0">
              <a:solidFill>
                <a:prstClr val="black"/>
              </a:solidFill>
              <a:latin typeface="Arial"/>
            </a:endParaRPr>
          </a:p>
        </p:txBody>
      </p:sp>
    </p:spTree>
    <p:extLst>
      <p:ext uri="{BB962C8B-B14F-4D97-AF65-F5344CB8AC3E}">
        <p14:creationId xmlns:p14="http://schemas.microsoft.com/office/powerpoint/2010/main" val="171936438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Content Placeholder 1"/>
          <p:cNvSpPr>
            <a:spLocks noGrp="1"/>
          </p:cNvSpPr>
          <p:nvPr>
            <p:ph idx="1"/>
          </p:nvPr>
        </p:nvSpPr>
        <p:spPr>
          <a:xfrm>
            <a:off x="533400" y="1341438"/>
            <a:ext cx="8229600" cy="4525962"/>
          </a:xfrm>
        </p:spPr>
        <p:txBody>
          <a:bodyPr/>
          <a:lstStyle/>
          <a:p>
            <a:r>
              <a:rPr lang="en-US">
                <a:latin typeface="Calibri" charset="0"/>
                <a:ea typeface="ＭＳ Ｐゴシック" charset="0"/>
                <a:cs typeface="ＭＳ Ｐゴシック" charset="0"/>
              </a:rPr>
              <a:t>In front of the firewall:</a:t>
            </a:r>
          </a:p>
        </p:txBody>
      </p:sp>
      <p:pic>
        <p:nvPicPr>
          <p:cNvPr id="3994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870" y="1750300"/>
            <a:ext cx="8670130" cy="366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0" y="274638"/>
            <a:ext cx="9144000"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dirty="0"/>
              <a:t>Success Stories - #2 Brown </a:t>
            </a:r>
            <a:r>
              <a:rPr lang="en-US" sz="4000" dirty="0" smtClean="0"/>
              <a:t>University Example</a:t>
            </a:r>
          </a:p>
        </p:txBody>
      </p:sp>
      <p:sp>
        <p:nvSpPr>
          <p:cNvPr id="7" name="Date Placeholder 3"/>
          <p:cNvSpPr>
            <a:spLocks noGrp="1"/>
          </p:cNvSpPr>
          <p:nvPr>
            <p:ph type="dt" sz="half" idx="10"/>
          </p:nvPr>
        </p:nvSpPr>
        <p:spPr>
          <a:xfrm>
            <a:off x="6069930" y="6613560"/>
            <a:ext cx="2979710" cy="182562"/>
          </a:xfrm>
        </p:spPr>
        <p:txBody>
          <a:bodyPr/>
          <a:lstStyle/>
          <a:p>
            <a:pPr>
              <a:defRPr/>
            </a:pPr>
            <a:fld id="{A4C066DF-968D-2340-B25E-66D46178BCB9}" type="slidenum">
              <a:rPr lang="en-US" sz="800">
                <a:solidFill>
                  <a:prstClr val="black"/>
                </a:solidFill>
                <a:latin typeface="Arial"/>
              </a:rPr>
              <a:pPr>
                <a:defRPr/>
              </a:pPr>
              <a:t>9</a:t>
            </a:fld>
            <a:r>
              <a:rPr lang="en-US" sz="800" dirty="0">
                <a:solidFill>
                  <a:prstClr val="black"/>
                </a:solidFill>
                <a:latin typeface="Arial"/>
              </a:rPr>
              <a:t> – ESnet Science Engagement (</a:t>
            </a:r>
            <a:r>
              <a:rPr lang="en-US" sz="800" dirty="0">
                <a:solidFill>
                  <a:prstClr val="black"/>
                </a:solidFill>
                <a:latin typeface="Arial"/>
                <a:hlinkClick r:id="rId4"/>
              </a:rPr>
              <a:t>engage@es.net</a:t>
            </a:r>
            <a:r>
              <a:rPr lang="en-US" sz="800" dirty="0">
                <a:solidFill>
                  <a:prstClr val="black"/>
                </a:solidFill>
                <a:latin typeface="Arial"/>
              </a:rPr>
              <a:t>) - </a:t>
            </a:r>
            <a:fld id="{087BE274-2920-464F-BD83-825BA3315F3E}" type="datetime1">
              <a:rPr lang="en-US" sz="800">
                <a:solidFill>
                  <a:prstClr val="black"/>
                </a:solidFill>
                <a:latin typeface="Arial"/>
              </a:rPr>
              <a:pPr>
                <a:defRPr/>
              </a:pPr>
              <a:t>9/9/15</a:t>
            </a:fld>
            <a:endParaRPr lang="en-US" sz="800" dirty="0">
              <a:solidFill>
                <a:prstClr val="black"/>
              </a:solidFill>
              <a:latin typeface="Arial"/>
            </a:endParaRPr>
          </a:p>
        </p:txBody>
      </p:sp>
    </p:spTree>
    <p:extLst>
      <p:ext uri="{BB962C8B-B14F-4D97-AF65-F5344CB8AC3E}">
        <p14:creationId xmlns:p14="http://schemas.microsoft.com/office/powerpoint/2010/main" val="46307893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2235</TotalTime>
  <Words>937</Words>
  <Application>Microsoft Macintosh PowerPoint</Application>
  <PresentationFormat>On-screen Show (4:3)</PresentationFormat>
  <Paragraphs>156</Paragraphs>
  <Slides>23</Slides>
  <Notes>15</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1_Office Theme</vt:lpstr>
      <vt:lpstr>PowerPoint Presentation</vt:lpstr>
      <vt:lpstr>Outline</vt:lpstr>
      <vt:lpstr>Brief overview of perfSONAR</vt:lpstr>
      <vt:lpstr>perfSONAR</vt:lpstr>
      <vt:lpstr>Examples</vt:lpstr>
      <vt:lpstr>Success Stories - #1 Failing Optic(s)</vt:lpstr>
      <vt:lpstr>Success Stories - #1 Failing Optic(s)</vt:lpstr>
      <vt:lpstr>PowerPoint Presentation</vt:lpstr>
      <vt:lpstr>PowerPoint Presentation</vt:lpstr>
      <vt:lpstr>Wide Area Testing – Full Context</vt:lpstr>
      <vt:lpstr>Wide Area Testing – Long Clean Test</vt:lpstr>
      <vt:lpstr>Likely Problem Area</vt:lpstr>
      <vt:lpstr>TransPAC hardware and other updates</vt:lpstr>
      <vt:lpstr>Los Angeles POP Upgrade</vt:lpstr>
      <vt:lpstr>PerfSONAR in Emerging Regions</vt:lpstr>
      <vt:lpstr>Equipment and Installation</vt:lpstr>
      <vt:lpstr>perfSONAR consortium</vt:lpstr>
      <vt:lpstr>Observations</vt:lpstr>
      <vt:lpstr>MADDASH - APAN</vt:lpstr>
      <vt:lpstr>MADDASH - TransPAC</vt:lpstr>
      <vt:lpstr>PowerPoint Presentation</vt:lpstr>
      <vt:lpstr>PowerPoint Presentation</vt:lpstr>
      <vt:lpstr>Conclusion</vt:lpstr>
    </vt:vector>
  </TitlesOfParts>
  <Company>Indiana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Hubbard, Heather Brook</dc:creator>
  <cp:lastModifiedBy>Alice Jackson</cp:lastModifiedBy>
  <cp:revision>25</cp:revision>
  <dcterms:created xsi:type="dcterms:W3CDTF">2015-02-27T15:42:14Z</dcterms:created>
  <dcterms:modified xsi:type="dcterms:W3CDTF">2015-09-09T17:59:38Z</dcterms:modified>
</cp:coreProperties>
</file>