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60" r:id="rId2"/>
    <p:sldId id="259" r:id="rId3"/>
    <p:sldId id="262" r:id="rId4"/>
    <p:sldId id="261" r:id="rId5"/>
    <p:sldId id="271" r:id="rId6"/>
    <p:sldId id="273" r:id="rId7"/>
    <p:sldId id="274" r:id="rId8"/>
    <p:sldId id="275" r:id="rId9"/>
    <p:sldId id="276" r:id="rId10"/>
    <p:sldId id="277" r:id="rId11"/>
    <p:sldId id="266" r:id="rId12"/>
    <p:sldId id="278" r:id="rId13"/>
    <p:sldId id="265"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ns Addlema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9967F"/>
    <a:srgbClr val="ABE0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3" autoAdjust="0"/>
    <p:restoredTop sz="98848" autoAdjust="0"/>
  </p:normalViewPr>
  <p:slideViewPr>
    <p:cSldViewPr snapToGrid="0">
      <p:cViewPr>
        <p:scale>
          <a:sx n="100" d="100"/>
          <a:sy n="100" d="100"/>
        </p:scale>
        <p:origin x="-112" y="0"/>
      </p:cViewPr>
      <p:guideLst>
        <p:guide orient="horz" pos="2160"/>
        <p:guide pos="2880"/>
      </p:guideLst>
    </p:cSldViewPr>
  </p:slideViewPr>
  <p:outlineViewPr>
    <p:cViewPr>
      <p:scale>
        <a:sx n="33" d="100"/>
        <a:sy n="33" d="100"/>
      </p:scale>
      <p:origin x="0" y="960"/>
    </p:cViewPr>
  </p:outlineViewPr>
  <p:notesTextViewPr>
    <p:cViewPr>
      <p:scale>
        <a:sx n="1" d="1"/>
        <a:sy n="1" d="1"/>
      </p:scale>
      <p:origin x="0" y="0"/>
    </p:cViewPr>
  </p:notesTextViewPr>
  <p:notesViewPr>
    <p:cSldViewPr snapToGrid="0">
      <p:cViewPr varScale="1">
        <p:scale>
          <a:sx n="75" d="100"/>
          <a:sy n="75" d="100"/>
        </p:scale>
        <p:origin x="-255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commentAuthors" Target="commentAuthor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ED698D-E318-413E-A71C-1D12B103B8FD}" type="datetimeFigureOut">
              <a:rPr lang="en-US" smtClean="0"/>
              <a:t>8/31/15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C779C7-10A7-425B-8127-435DCDDC8E7A}" type="slidenum">
              <a:rPr lang="en-US" smtClean="0"/>
              <a:t>‹#›</a:t>
            </a:fld>
            <a:endParaRPr lang="en-US"/>
          </a:p>
        </p:txBody>
      </p:sp>
    </p:spTree>
    <p:extLst>
      <p:ext uri="{BB962C8B-B14F-4D97-AF65-F5344CB8AC3E}">
        <p14:creationId xmlns:p14="http://schemas.microsoft.com/office/powerpoint/2010/main" val="3162581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276F5-7B0A-485F-8659-C483A0055FD9}" type="datetimeFigureOut">
              <a:rPr lang="en-US" smtClean="0"/>
              <a:t>8/31/15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FD96E0-A8AC-4624-9571-9310DAA291D5}" type="slidenum">
              <a:rPr lang="en-US" smtClean="0"/>
              <a:t>‹#›</a:t>
            </a:fld>
            <a:endParaRPr lang="en-US"/>
          </a:p>
        </p:txBody>
      </p:sp>
    </p:spTree>
    <p:extLst>
      <p:ext uri="{BB962C8B-B14F-4D97-AF65-F5344CB8AC3E}">
        <p14:creationId xmlns:p14="http://schemas.microsoft.com/office/powerpoint/2010/main" val="2819329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FD96E0-A8AC-4624-9571-9310DAA291D5}" type="slidenum">
              <a:rPr lang="en-US" smtClean="0"/>
              <a:t>1</a:t>
            </a:fld>
            <a:endParaRPr lang="en-US"/>
          </a:p>
        </p:txBody>
      </p:sp>
    </p:spTree>
    <p:extLst>
      <p:ext uri="{BB962C8B-B14F-4D97-AF65-F5344CB8AC3E}">
        <p14:creationId xmlns:p14="http://schemas.microsoft.com/office/powerpoint/2010/main" val="2776789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DFD96E0-A8AC-4624-9571-9310DAA291D5}" type="slidenum">
              <a:rPr lang="en-US" smtClean="0"/>
              <a:t>2</a:t>
            </a:fld>
            <a:endParaRPr lang="en-US"/>
          </a:p>
        </p:txBody>
      </p:sp>
    </p:spTree>
    <p:extLst>
      <p:ext uri="{BB962C8B-B14F-4D97-AF65-F5344CB8AC3E}">
        <p14:creationId xmlns:p14="http://schemas.microsoft.com/office/powerpoint/2010/main" val="1133165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a:t>
            </a:r>
            <a:r>
              <a:rPr lang="en-US" baseline="0" dirty="0" smtClean="0"/>
              <a:t> are many Intrusion detection systems. They allow for deep packet inspection and can trigger on traffic patterns that may signal an attack. The traffic patterns can be manually set or more helpfully look for known signatures. Once the IDS identifies bad traffic it can signal another action. Typically at this point some human intervention may be required to put manual blocks in place.</a:t>
            </a:r>
          </a:p>
        </p:txBody>
      </p:sp>
      <p:sp>
        <p:nvSpPr>
          <p:cNvPr id="4" name="Slide Number Placeholder 3"/>
          <p:cNvSpPr>
            <a:spLocks noGrp="1"/>
          </p:cNvSpPr>
          <p:nvPr>
            <p:ph type="sldNum" sz="quarter" idx="10"/>
          </p:nvPr>
        </p:nvSpPr>
        <p:spPr/>
        <p:txBody>
          <a:bodyPr/>
          <a:lstStyle/>
          <a:p>
            <a:fld id="{4DFD96E0-A8AC-4624-9571-9310DAA291D5}" type="slidenum">
              <a:rPr lang="en-US" smtClean="0"/>
              <a:t>3</a:t>
            </a:fld>
            <a:endParaRPr lang="en-US"/>
          </a:p>
        </p:txBody>
      </p:sp>
    </p:spTree>
    <p:extLst>
      <p:ext uri="{BB962C8B-B14F-4D97-AF65-F5344CB8AC3E}">
        <p14:creationId xmlns:p14="http://schemas.microsoft.com/office/powerpoint/2010/main" val="340663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4DFD96E0-A8AC-4624-9571-9310DAA291D5}" type="slidenum">
              <a:rPr lang="en-US" smtClean="0"/>
              <a:t>4</a:t>
            </a:fld>
            <a:endParaRPr lang="en-US"/>
          </a:p>
        </p:txBody>
      </p:sp>
    </p:spTree>
    <p:extLst>
      <p:ext uri="{BB962C8B-B14F-4D97-AF65-F5344CB8AC3E}">
        <p14:creationId xmlns:p14="http://schemas.microsoft.com/office/powerpoint/2010/main" val="3056711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FD96E0-A8AC-4624-9571-9310DAA291D5}" type="slidenum">
              <a:rPr lang="en-US" smtClean="0"/>
              <a:t>11</a:t>
            </a:fld>
            <a:endParaRPr lang="en-US"/>
          </a:p>
        </p:txBody>
      </p:sp>
    </p:spTree>
    <p:extLst>
      <p:ext uri="{BB962C8B-B14F-4D97-AF65-F5344CB8AC3E}">
        <p14:creationId xmlns:p14="http://schemas.microsoft.com/office/powerpoint/2010/main" val="428149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4DFD96E0-A8AC-4624-9571-9310DAA291D5}" type="slidenum">
              <a:rPr lang="en-US" smtClean="0"/>
              <a:t>13</a:t>
            </a:fld>
            <a:endParaRPr lang="en-US"/>
          </a:p>
        </p:txBody>
      </p:sp>
    </p:spTree>
    <p:extLst>
      <p:ext uri="{BB962C8B-B14F-4D97-AF65-F5344CB8AC3E}">
        <p14:creationId xmlns:p14="http://schemas.microsoft.com/office/powerpoint/2010/main" val="2238165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DFD96E0-A8AC-4624-9571-9310DAA291D5}" type="slidenum">
              <a:rPr lang="en-US" smtClean="0"/>
              <a:t>14</a:t>
            </a:fld>
            <a:endParaRPr lang="en-US"/>
          </a:p>
        </p:txBody>
      </p:sp>
    </p:spTree>
    <p:extLst>
      <p:ext uri="{BB962C8B-B14F-4D97-AF65-F5344CB8AC3E}">
        <p14:creationId xmlns:p14="http://schemas.microsoft.com/office/powerpoint/2010/main" val="368558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FD96E0-A8AC-4624-9571-9310DAA291D5}" type="slidenum">
              <a:rPr lang="en-US" smtClean="0"/>
              <a:t>15</a:t>
            </a:fld>
            <a:endParaRPr lang="en-US"/>
          </a:p>
        </p:txBody>
      </p:sp>
    </p:spTree>
    <p:extLst>
      <p:ext uri="{BB962C8B-B14F-4D97-AF65-F5344CB8AC3E}">
        <p14:creationId xmlns:p14="http://schemas.microsoft.com/office/powerpoint/2010/main" val="2420289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3E5958-57FD-4E59-81C9-190B8A93DE5B}" type="datetimeFigureOut">
              <a:rPr lang="en-US" smtClean="0"/>
              <a:t>8/31/15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1368812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3E5958-57FD-4E59-81C9-190B8A93DE5B}" type="datetimeFigureOut">
              <a:rPr lang="en-US" smtClean="0"/>
              <a:t>8/31/15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2520166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8/31/15</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3477277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648545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3E5958-57FD-4E59-81C9-190B8A93DE5B}" type="datetimeFigureOut">
              <a:rPr lang="en-US" smtClean="0"/>
              <a:t>8/31/15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76089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3E5958-57FD-4E59-81C9-190B8A93DE5B}" type="datetimeFigureOut">
              <a:rPr lang="en-US" smtClean="0"/>
              <a:t>8/31/15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3870925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3E5958-57FD-4E59-81C9-190B8A93DE5B}" type="datetimeFigureOut">
              <a:rPr lang="en-US" smtClean="0"/>
              <a:t>8/31/15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3778786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3E5958-57FD-4E59-81C9-190B8A93DE5B}" type="datetimeFigureOut">
              <a:rPr lang="en-US" smtClean="0"/>
              <a:t>8/31/15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3129114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3E5958-57FD-4E59-81C9-190B8A93DE5B}" type="datetimeFigureOut">
              <a:rPr lang="en-US" smtClean="0"/>
              <a:t>8/31/15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3830823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E5958-57FD-4E59-81C9-190B8A93DE5B}" type="datetimeFigureOut">
              <a:rPr lang="en-US" smtClean="0"/>
              <a:t>8/31/15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1237785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3E5958-57FD-4E59-81C9-190B8A93DE5B}" type="datetimeFigureOut">
              <a:rPr lang="en-US" smtClean="0"/>
              <a:t>8/31/15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847675-D54C-47E5-9C05-90425932EC43}" type="slidenum">
              <a:rPr lang="en-US" smtClean="0"/>
              <a:t>‹#›</a:t>
            </a:fld>
            <a:endParaRPr lang="en-US"/>
          </a:p>
        </p:txBody>
      </p:sp>
    </p:spTree>
    <p:extLst>
      <p:ext uri="{BB962C8B-B14F-4D97-AF65-F5344CB8AC3E}">
        <p14:creationId xmlns:p14="http://schemas.microsoft.com/office/powerpoint/2010/main" val="12891726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8/31/15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b="1" smtClean="0">
              <a:latin typeface="Arial"/>
              <a:cs typeface="Arial"/>
            </a:endParaRPr>
          </a:p>
          <a:p>
            <a:r>
              <a:rPr lang="en-US" b="1" smtClean="0">
                <a:solidFill>
                  <a:schemeClr val="tx1"/>
                </a:solidFill>
                <a:latin typeface="Arial"/>
                <a:cs typeface="Arial"/>
              </a:rPr>
              <a:t>INTERNATIONAL</a:t>
            </a:r>
          </a:p>
          <a:p>
            <a:r>
              <a:rPr lang="en-US" b="1" smtClean="0">
                <a:solidFill>
                  <a:schemeClr val="tx1"/>
                </a:solidFill>
                <a:latin typeface="Arial"/>
                <a:cs typeface="Arial"/>
              </a:rPr>
              <a:t>NETWORKS</a:t>
            </a:r>
          </a:p>
          <a:p>
            <a:r>
              <a:rPr lang="en-US" sz="675" b="1" smtClean="0">
                <a:solidFill>
                  <a:schemeClr val="tx1"/>
                </a:solidFill>
                <a:latin typeface="Arial"/>
                <a:cs typeface="Arial"/>
              </a:rPr>
              <a:t>At Indiana University</a:t>
            </a:r>
          </a:p>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847675-D54C-47E5-9C05-90425932EC43}" type="slidenum">
              <a:rPr lang="en-US" smtClean="0"/>
              <a:pPr/>
              <a:t>‹#›</a:t>
            </a:fld>
            <a:endParaRPr lang="en-US" dirty="0"/>
          </a:p>
        </p:txBody>
      </p:sp>
      <p:sp>
        <p:nvSpPr>
          <p:cNvPr id="7" name="Rectangle 6"/>
          <p:cNvSpPr/>
          <p:nvPr userDrawn="1"/>
        </p:nvSpPr>
        <p:spPr>
          <a:xfrm>
            <a:off x="-1" y="5971311"/>
            <a:ext cx="9144001" cy="886691"/>
          </a:xfrm>
          <a:prstGeom prst="rect">
            <a:avLst/>
          </a:prstGeom>
          <a:solidFill>
            <a:srgbClr val="ABE0E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251321" y="6104841"/>
            <a:ext cx="809015" cy="1086191"/>
          </a:xfrm>
          <a:prstGeom prst="rect">
            <a:avLst/>
          </a:prstGeom>
        </p:spPr>
      </p:pic>
      <p:pic>
        <p:nvPicPr>
          <p:cNvPr id="9" name="Picture 8" descr="IU_Signature_horz.psd"/>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3194" y="6169309"/>
            <a:ext cx="3385067" cy="684127"/>
          </a:xfrm>
          <a:prstGeom prst="rect">
            <a:avLst/>
          </a:prstGeom>
        </p:spPr>
      </p:pic>
      <p:sp>
        <p:nvSpPr>
          <p:cNvPr id="10" name="Rectangle 9"/>
          <p:cNvSpPr/>
          <p:nvPr userDrawn="1"/>
        </p:nvSpPr>
        <p:spPr>
          <a:xfrm>
            <a:off x="0" y="5962586"/>
            <a:ext cx="9144000" cy="140742"/>
          </a:xfrm>
          <a:prstGeom prst="rect">
            <a:avLst/>
          </a:prstGeom>
          <a:solidFill>
            <a:srgbClr val="B20838"/>
          </a:solidFill>
          <a:ln>
            <a:noFill/>
          </a:ln>
          <a:effectLst>
            <a:outerShdw blurRad="40000" dist="23000" dir="5400000" rotWithShape="0">
              <a:schemeClr val="tx1">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1" name="TextBox 10"/>
          <p:cNvSpPr txBox="1"/>
          <p:nvPr userDrawn="1"/>
        </p:nvSpPr>
        <p:spPr>
          <a:xfrm>
            <a:off x="6696666" y="6119828"/>
            <a:ext cx="2447333" cy="800219"/>
          </a:xfrm>
          <a:prstGeom prst="rect">
            <a:avLst/>
          </a:prstGeom>
          <a:noFill/>
        </p:spPr>
        <p:txBody>
          <a:bodyPr wrap="square" rtlCol="0">
            <a:spAutoFit/>
          </a:bodyPr>
          <a:lstStyle/>
          <a:p>
            <a:pPr algn="ctr"/>
            <a:r>
              <a:rPr lang="en-US" sz="1600" b="1" dirty="0" smtClean="0">
                <a:latin typeface="Arial"/>
                <a:cs typeface="Arial"/>
              </a:rPr>
              <a:t>INTERNATIONAL</a:t>
            </a:r>
          </a:p>
          <a:p>
            <a:pPr algn="ctr"/>
            <a:r>
              <a:rPr lang="en-US" sz="1600" b="1" dirty="0" smtClean="0">
                <a:latin typeface="Arial"/>
                <a:cs typeface="Arial"/>
              </a:rPr>
              <a:t>NETWORKS</a:t>
            </a:r>
          </a:p>
          <a:p>
            <a:pPr algn="ctr"/>
            <a:r>
              <a:rPr lang="en-US" sz="1400" b="1" dirty="0" smtClean="0">
                <a:latin typeface="Arial"/>
                <a:cs typeface="Arial"/>
              </a:rPr>
              <a:t>At Indiana University</a:t>
            </a:r>
            <a:endParaRPr lang="en-US" sz="1400" b="1" dirty="0">
              <a:latin typeface="Arial"/>
              <a:cs typeface="Arial"/>
            </a:endParaRPr>
          </a:p>
        </p:txBody>
      </p:sp>
    </p:spTree>
    <p:extLst>
      <p:ext uri="{BB962C8B-B14F-4D97-AF65-F5344CB8AC3E}">
        <p14:creationId xmlns:p14="http://schemas.microsoft.com/office/powerpoint/2010/main" val="4836650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b="1" kern="1200">
          <a:solidFill>
            <a:srgbClr val="09967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b="1"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3" Type="http://schemas.openxmlformats.org/officeDocument/2006/relationships/hyperlink" Target="http://globalnoc.iu.edu/sdn/scipass.html" TargetMode="External"/><Relationship Id="rId4" Type="http://schemas.openxmlformats.org/officeDocument/2006/relationships/hyperlink" Target="http://internationalnetworking.iu.edu" TargetMode="External"/><Relationship Id="rId5" Type="http://schemas.openxmlformats.org/officeDocument/2006/relationships/hyperlink" Target="mailto:addlema@iu.edu"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67812" y="2602466"/>
            <a:ext cx="4458213" cy="1415772"/>
          </a:xfrm>
          <a:prstGeom prst="rect">
            <a:avLst/>
          </a:prstGeom>
          <a:noFill/>
        </p:spPr>
        <p:txBody>
          <a:bodyPr wrap="square" rtlCol="0">
            <a:spAutoFit/>
          </a:bodyPr>
          <a:lstStyle/>
          <a:p>
            <a:pPr>
              <a:lnSpc>
                <a:spcPct val="120000"/>
              </a:lnSpc>
            </a:pPr>
            <a:r>
              <a:rPr lang="en-US" sz="1200" dirty="0" smtClean="0">
                <a:solidFill>
                  <a:srgbClr val="09967F"/>
                </a:solidFill>
                <a:latin typeface="Arial"/>
                <a:cs typeface="Arial"/>
              </a:rPr>
              <a:t>Hans Addleman</a:t>
            </a:r>
            <a:endParaRPr lang="en-US" sz="1200" dirty="0">
              <a:solidFill>
                <a:srgbClr val="09967F"/>
              </a:solidFill>
              <a:latin typeface="Arial"/>
              <a:cs typeface="Arial"/>
            </a:endParaRPr>
          </a:p>
          <a:p>
            <a:pPr>
              <a:lnSpc>
                <a:spcPct val="120000"/>
              </a:lnSpc>
            </a:pPr>
            <a:r>
              <a:rPr lang="en-US" sz="1200" dirty="0" smtClean="0">
                <a:solidFill>
                  <a:srgbClr val="09967F"/>
                </a:solidFill>
                <a:latin typeface="Arial"/>
                <a:cs typeface="Arial"/>
              </a:rPr>
              <a:t>TransPAC Engineer, International Networks</a:t>
            </a:r>
          </a:p>
          <a:p>
            <a:pPr>
              <a:lnSpc>
                <a:spcPct val="120000"/>
              </a:lnSpc>
            </a:pPr>
            <a:r>
              <a:rPr lang="en-US" sz="1200" dirty="0" smtClean="0">
                <a:solidFill>
                  <a:srgbClr val="09967F"/>
                </a:solidFill>
                <a:latin typeface="Arial"/>
                <a:cs typeface="Arial"/>
              </a:rPr>
              <a:t>University Information Technology Services</a:t>
            </a:r>
          </a:p>
          <a:p>
            <a:pPr>
              <a:lnSpc>
                <a:spcPct val="120000"/>
              </a:lnSpc>
            </a:pPr>
            <a:r>
              <a:rPr lang="en-US" sz="1200" dirty="0" smtClean="0">
                <a:solidFill>
                  <a:srgbClr val="09967F"/>
                </a:solidFill>
                <a:latin typeface="Arial"/>
                <a:cs typeface="Arial"/>
              </a:rPr>
              <a:t>Indiana University</a:t>
            </a:r>
          </a:p>
          <a:p>
            <a:pPr>
              <a:lnSpc>
                <a:spcPct val="120000"/>
              </a:lnSpc>
            </a:pPr>
            <a:r>
              <a:rPr lang="en-US" sz="1200" dirty="0" err="1" smtClean="0">
                <a:solidFill>
                  <a:srgbClr val="09967F"/>
                </a:solidFill>
                <a:latin typeface="Arial"/>
                <a:cs typeface="Arial"/>
              </a:rPr>
              <a:t>addlema@iu.edu</a:t>
            </a:r>
            <a:endParaRPr lang="en-US" sz="1200" dirty="0">
              <a:solidFill>
                <a:srgbClr val="09967F"/>
              </a:solidFill>
              <a:latin typeface="Arial"/>
              <a:cs typeface="Arial"/>
            </a:endParaRPr>
          </a:p>
          <a:p>
            <a:pPr>
              <a:lnSpc>
                <a:spcPct val="120000"/>
              </a:lnSpc>
            </a:pPr>
            <a:endParaRPr lang="en-US" sz="1200" dirty="0" smtClean="0">
              <a:solidFill>
                <a:srgbClr val="09967F"/>
              </a:solidFill>
              <a:latin typeface="Arial"/>
              <a:cs typeface="Aria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2107" y="1493432"/>
            <a:ext cx="1676400" cy="2106168"/>
          </a:xfrm>
          <a:prstGeom prst="rect">
            <a:avLst/>
          </a:prstGeom>
        </p:spPr>
      </p:pic>
      <p:sp>
        <p:nvSpPr>
          <p:cNvPr id="8" name="TextBox 7"/>
          <p:cNvSpPr txBox="1"/>
          <p:nvPr/>
        </p:nvSpPr>
        <p:spPr>
          <a:xfrm>
            <a:off x="634368" y="3015579"/>
            <a:ext cx="2197130" cy="677108"/>
          </a:xfrm>
          <a:prstGeom prst="rect">
            <a:avLst/>
          </a:prstGeom>
          <a:noFill/>
        </p:spPr>
        <p:txBody>
          <a:bodyPr wrap="square" rtlCol="0">
            <a:spAutoFit/>
          </a:bodyPr>
          <a:lstStyle/>
          <a:p>
            <a:pPr algn="ctr"/>
            <a:r>
              <a:rPr lang="en-US" sz="1400" b="1" dirty="0" smtClean="0">
                <a:latin typeface="Arial"/>
                <a:cs typeface="Arial"/>
              </a:rPr>
              <a:t>INTERNATIONAL</a:t>
            </a:r>
          </a:p>
          <a:p>
            <a:pPr algn="ctr"/>
            <a:r>
              <a:rPr lang="en-US" sz="1400" b="1" dirty="0" smtClean="0">
                <a:latin typeface="Arial"/>
                <a:cs typeface="Arial"/>
              </a:rPr>
              <a:t>NETWORKS</a:t>
            </a:r>
          </a:p>
          <a:p>
            <a:pPr algn="ctr"/>
            <a:r>
              <a:rPr lang="en-US" sz="1000" b="1" dirty="0" smtClean="0">
                <a:latin typeface="Arial"/>
                <a:cs typeface="Arial"/>
              </a:rPr>
              <a:t>At Indiana University</a:t>
            </a:r>
            <a:endParaRPr lang="en-US" sz="1000" b="1" dirty="0">
              <a:latin typeface="Arial"/>
              <a:cs typeface="Arial"/>
            </a:endParaRPr>
          </a:p>
        </p:txBody>
      </p:sp>
      <p:sp>
        <p:nvSpPr>
          <p:cNvPr id="9" name="TextBox 8"/>
          <p:cNvSpPr txBox="1"/>
          <p:nvPr/>
        </p:nvSpPr>
        <p:spPr>
          <a:xfrm>
            <a:off x="3667812" y="5598483"/>
            <a:ext cx="5476187" cy="215444"/>
          </a:xfrm>
          <a:prstGeom prst="rect">
            <a:avLst/>
          </a:prstGeom>
          <a:noFill/>
        </p:spPr>
        <p:txBody>
          <a:bodyPr wrap="square" rtlCol="0">
            <a:spAutoFit/>
          </a:bodyPr>
          <a:lstStyle/>
          <a:p>
            <a:r>
              <a:rPr lang="en-US" sz="800" dirty="0" smtClean="0">
                <a:solidFill>
                  <a:schemeClr val="bg1">
                    <a:lumMod val="50000"/>
                  </a:schemeClr>
                </a:solidFill>
                <a:latin typeface="Arial"/>
                <a:cs typeface="Arial"/>
              </a:rPr>
              <a:t>Supported by the National Science Foundation</a:t>
            </a:r>
            <a:endParaRPr lang="en-US" sz="800" dirty="0">
              <a:solidFill>
                <a:schemeClr val="bg1">
                  <a:lumMod val="50000"/>
                </a:schemeClr>
              </a:solidFill>
              <a:latin typeface="Arial"/>
              <a:cs typeface="Arial"/>
            </a:endParaRPr>
          </a:p>
        </p:txBody>
      </p:sp>
      <p:sp>
        <p:nvSpPr>
          <p:cNvPr id="5" name="TextBox 4"/>
          <p:cNvSpPr txBox="1"/>
          <p:nvPr/>
        </p:nvSpPr>
        <p:spPr>
          <a:xfrm>
            <a:off x="2685394" y="1491277"/>
            <a:ext cx="3861003" cy="1107996"/>
          </a:xfrm>
          <a:prstGeom prst="rect">
            <a:avLst/>
          </a:prstGeom>
          <a:noFill/>
        </p:spPr>
        <p:txBody>
          <a:bodyPr wrap="none" rtlCol="0">
            <a:spAutoFit/>
          </a:bodyPr>
          <a:lstStyle/>
          <a:p>
            <a:r>
              <a:rPr lang="en-US" sz="2400" b="1" dirty="0" smtClean="0"/>
              <a:t>Denial of Service Mitigation </a:t>
            </a:r>
          </a:p>
          <a:p>
            <a:r>
              <a:rPr lang="en-US" sz="2400" b="1" dirty="0" smtClean="0"/>
              <a:t>with OpenFlow and SciPass</a:t>
            </a:r>
            <a:endParaRPr lang="en-US" sz="2400" b="1" dirty="0"/>
          </a:p>
          <a:p>
            <a:endParaRPr lang="en-US" b="1" dirty="0"/>
          </a:p>
        </p:txBody>
      </p:sp>
      <p:sp>
        <p:nvSpPr>
          <p:cNvPr id="2" name="TextBox 1"/>
          <p:cNvSpPr txBox="1"/>
          <p:nvPr/>
        </p:nvSpPr>
        <p:spPr>
          <a:xfrm>
            <a:off x="2070100" y="12446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0186614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579019" cy="736600"/>
          </a:xfrm>
        </p:spPr>
        <p:txBody>
          <a:bodyPr/>
          <a:lstStyle/>
          <a:p>
            <a:r>
              <a:rPr lang="en-US" dirty="0" smtClean="0"/>
              <a:t>SciPass: Bypass</a:t>
            </a:r>
            <a:endParaRPr lang="en-US" dirty="0"/>
          </a:p>
        </p:txBody>
      </p:sp>
      <p:sp>
        <p:nvSpPr>
          <p:cNvPr id="4" name="Text Placeholder 3"/>
          <p:cNvSpPr>
            <a:spLocks noGrp="1"/>
          </p:cNvSpPr>
          <p:nvPr>
            <p:ph type="body" sz="half" idx="2"/>
          </p:nvPr>
        </p:nvSpPr>
        <p:spPr>
          <a:xfrm>
            <a:off x="0" y="774700"/>
            <a:ext cx="4470400" cy="5094288"/>
          </a:xfrm>
        </p:spPr>
        <p:txBody>
          <a:bodyPr>
            <a:normAutofit/>
          </a:bodyPr>
          <a:lstStyle/>
          <a:p>
            <a:pPr marL="342900" indent="-342900">
              <a:buFont typeface="Arial"/>
              <a:buChar char="•"/>
            </a:pPr>
            <a:r>
              <a:rPr lang="en-US" sz="2400" dirty="0" smtClean="0"/>
              <a:t>Based on IDS input SciPass installs OpenFlow rules to bypass the firewall / take best path.</a:t>
            </a:r>
          </a:p>
        </p:txBody>
      </p:sp>
      <p:pic>
        <p:nvPicPr>
          <p:cNvPr id="5" name="Content Placeholder 4"/>
          <p:cNvPicPr>
            <a:picLocks noGrp="1" noChangeAspect="1"/>
          </p:cNvPicPr>
          <p:nvPr>
            <p:ph idx="1"/>
          </p:nvPr>
        </p:nvPicPr>
        <p:blipFill>
          <a:blip r:embed="rId2"/>
          <a:srcRect t="-14196" b="-14196"/>
          <a:stretch>
            <a:fillRect/>
          </a:stretch>
        </p:blipFill>
        <p:spPr>
          <a:xfrm>
            <a:off x="4514850" y="631826"/>
            <a:ext cx="4629150" cy="4873625"/>
          </a:xfrm>
          <a:prstGeom prst="rect">
            <a:avLst/>
          </a:prstGeom>
        </p:spPr>
      </p:pic>
    </p:spTree>
    <p:extLst>
      <p:ext uri="{BB962C8B-B14F-4D97-AF65-F5344CB8AC3E}">
        <p14:creationId xmlns:p14="http://schemas.microsoft.com/office/powerpoint/2010/main" val="3158763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515350" cy="1325563"/>
          </a:xfrm>
        </p:spPr>
        <p:txBody>
          <a:bodyPr/>
          <a:lstStyle/>
          <a:p>
            <a:r>
              <a:rPr lang="en-US" dirty="0" smtClean="0"/>
              <a:t>SciPass Blacklist Feature</a:t>
            </a:r>
            <a:endParaRPr lang="en-US" dirty="0"/>
          </a:p>
        </p:txBody>
      </p:sp>
      <p:sp>
        <p:nvSpPr>
          <p:cNvPr id="3" name="Content Placeholder 2"/>
          <p:cNvSpPr>
            <a:spLocks noGrp="1"/>
          </p:cNvSpPr>
          <p:nvPr>
            <p:ph idx="1"/>
          </p:nvPr>
        </p:nvSpPr>
        <p:spPr>
          <a:xfrm>
            <a:off x="107950" y="1546225"/>
            <a:ext cx="9036050" cy="4351338"/>
          </a:xfrm>
        </p:spPr>
        <p:txBody>
          <a:bodyPr/>
          <a:lstStyle/>
          <a:p>
            <a:pPr marL="0" indent="0">
              <a:buNone/>
            </a:pPr>
            <a:endParaRPr lang="en-US" dirty="0" smtClean="0"/>
          </a:p>
          <a:p>
            <a:r>
              <a:rPr lang="en-US" dirty="0" smtClean="0"/>
              <a:t>Can match:</a:t>
            </a:r>
          </a:p>
          <a:p>
            <a:pPr lvl="1"/>
            <a:r>
              <a:rPr lang="en-US" dirty="0" smtClean="0"/>
              <a:t> Source / Destination IP</a:t>
            </a:r>
          </a:p>
          <a:p>
            <a:pPr lvl="1"/>
            <a:r>
              <a:rPr lang="en-US" dirty="0" smtClean="0"/>
              <a:t>Source / Destination Port</a:t>
            </a:r>
          </a:p>
          <a:p>
            <a:pPr lvl="1"/>
            <a:r>
              <a:rPr lang="en-US" dirty="0" smtClean="0"/>
              <a:t>Ethernet Type</a:t>
            </a:r>
          </a:p>
          <a:p>
            <a:r>
              <a:rPr lang="en-US" dirty="0" smtClean="0"/>
              <a:t>SciPass sends OpenFlow rules to switch</a:t>
            </a:r>
          </a:p>
          <a:p>
            <a:pPr lvl="1"/>
            <a:r>
              <a:rPr lang="en-US" dirty="0" smtClean="0"/>
              <a:t>Flow Based: Block HTTP traffic from Host A to B</a:t>
            </a:r>
          </a:p>
          <a:p>
            <a:pPr lvl="1"/>
            <a:r>
              <a:rPr lang="en-US" dirty="0" smtClean="0"/>
              <a:t>Prefix Based: Block all traffic to 192.168.0.1/32</a:t>
            </a:r>
          </a:p>
          <a:p>
            <a:pPr lvl="1"/>
            <a:r>
              <a:rPr lang="en-US" dirty="0" smtClean="0"/>
              <a:t>Prefix Based: Block all traffic to or from 192.168.1.0/24</a:t>
            </a:r>
          </a:p>
          <a:p>
            <a:r>
              <a:rPr lang="en-US" dirty="0"/>
              <a:t>IDS signals bad traffic </a:t>
            </a:r>
            <a:r>
              <a:rPr lang="en-US" dirty="0" smtClean="0"/>
              <a:t>to SciPass via </a:t>
            </a:r>
            <a:r>
              <a:rPr lang="en-US" dirty="0"/>
              <a:t>web services</a:t>
            </a:r>
          </a:p>
          <a:p>
            <a:pPr lvl="1"/>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348967854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Mitigation</a:t>
            </a:r>
            <a:endParaRPr lang="en-US" dirty="0"/>
          </a:p>
        </p:txBody>
      </p:sp>
      <p:sp>
        <p:nvSpPr>
          <p:cNvPr id="4" name="Content Placeholder 3"/>
          <p:cNvSpPr>
            <a:spLocks noGrp="1"/>
          </p:cNvSpPr>
          <p:nvPr>
            <p:ph idx="1"/>
          </p:nvPr>
        </p:nvSpPr>
        <p:spPr/>
        <p:txBody>
          <a:bodyPr/>
          <a:lstStyle/>
          <a:p>
            <a:r>
              <a:rPr lang="en-US" dirty="0" smtClean="0"/>
              <a:t>IDS detects malicious traffic </a:t>
            </a:r>
          </a:p>
          <a:p>
            <a:r>
              <a:rPr lang="en-US" dirty="0" smtClean="0"/>
              <a:t>IDS signals SciPass to block traffic</a:t>
            </a:r>
          </a:p>
          <a:p>
            <a:r>
              <a:rPr lang="en-US" dirty="0" smtClean="0"/>
              <a:t>SciPass creates </a:t>
            </a:r>
            <a:r>
              <a:rPr lang="en-US" dirty="0" err="1" smtClean="0"/>
              <a:t>openflow</a:t>
            </a:r>
            <a:r>
              <a:rPr lang="en-US" dirty="0" smtClean="0"/>
              <a:t> rules on switch to block traffic.</a:t>
            </a:r>
            <a:endParaRPr lang="en-US" dirty="0"/>
          </a:p>
        </p:txBody>
      </p:sp>
    </p:spTree>
    <p:extLst>
      <p:ext uri="{BB962C8B-B14F-4D97-AF65-F5344CB8AC3E}">
        <p14:creationId xmlns:p14="http://schemas.microsoft.com/office/powerpoint/2010/main" val="697330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SciPass Black List Example</a:t>
            </a:r>
            <a:endParaRPr lang="en-US" dirty="0"/>
          </a:p>
        </p:txBody>
      </p:sp>
      <p:pic>
        <p:nvPicPr>
          <p:cNvPr id="5" name="Picture 4"/>
          <p:cNvPicPr>
            <a:picLocks noChangeAspect="1"/>
          </p:cNvPicPr>
          <p:nvPr/>
        </p:nvPicPr>
        <p:blipFill>
          <a:blip r:embed="rId3"/>
          <a:stretch>
            <a:fillRect/>
          </a:stretch>
        </p:blipFill>
        <p:spPr>
          <a:xfrm>
            <a:off x="2628900" y="1447800"/>
            <a:ext cx="4343400" cy="4102100"/>
          </a:xfrm>
          <a:prstGeom prst="rect">
            <a:avLst/>
          </a:prstGeom>
        </p:spPr>
      </p:pic>
    </p:spTree>
    <p:extLst>
      <p:ext uri="{BB962C8B-B14F-4D97-AF65-F5344CB8AC3E}">
        <p14:creationId xmlns:p14="http://schemas.microsoft.com/office/powerpoint/2010/main" val="242513022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Forward	</a:t>
            </a:r>
            <a:endParaRPr lang="en-US" dirty="0"/>
          </a:p>
        </p:txBody>
      </p:sp>
      <p:sp>
        <p:nvSpPr>
          <p:cNvPr id="3" name="Content Placeholder 2"/>
          <p:cNvSpPr>
            <a:spLocks noGrp="1"/>
          </p:cNvSpPr>
          <p:nvPr>
            <p:ph idx="1"/>
          </p:nvPr>
        </p:nvSpPr>
        <p:spPr/>
        <p:txBody>
          <a:bodyPr/>
          <a:lstStyle/>
          <a:p>
            <a:r>
              <a:rPr lang="en-US" dirty="0" smtClean="0"/>
              <a:t>Lab Deployment</a:t>
            </a:r>
          </a:p>
          <a:p>
            <a:pPr lvl="1"/>
            <a:r>
              <a:rPr lang="en-US" dirty="0" smtClean="0"/>
              <a:t>SciPass + Brocade </a:t>
            </a:r>
            <a:r>
              <a:rPr lang="en-US" dirty="0" err="1" smtClean="0"/>
              <a:t>MLXe</a:t>
            </a:r>
            <a:r>
              <a:rPr lang="en-US" dirty="0" smtClean="0"/>
              <a:t> + IDS (Bro)</a:t>
            </a:r>
          </a:p>
          <a:p>
            <a:pPr lvl="1"/>
            <a:r>
              <a:rPr lang="en-US" dirty="0" smtClean="0"/>
              <a:t>Generate test traffic</a:t>
            </a:r>
          </a:p>
          <a:p>
            <a:pPr lvl="1"/>
            <a:r>
              <a:rPr lang="en-US" dirty="0" smtClean="0"/>
              <a:t>Squash </a:t>
            </a:r>
            <a:r>
              <a:rPr lang="en-US" dirty="0"/>
              <a:t>f</a:t>
            </a:r>
            <a:r>
              <a:rPr lang="en-US" dirty="0" smtClean="0"/>
              <a:t>alse positives</a:t>
            </a:r>
          </a:p>
          <a:p>
            <a:pPr lvl="1"/>
            <a:r>
              <a:rPr lang="en-US" dirty="0" smtClean="0"/>
              <a:t>Feasibility / Scale</a:t>
            </a:r>
          </a:p>
          <a:p>
            <a:r>
              <a:rPr lang="en-US" dirty="0" smtClean="0"/>
              <a:t>TransPAC4 Field Deployment in logging mode</a:t>
            </a:r>
          </a:p>
          <a:p>
            <a:r>
              <a:rPr lang="en-US" dirty="0" smtClean="0"/>
              <a:t>TransPAC4 Field Deployment in automatic mode</a:t>
            </a:r>
            <a:endParaRPr lang="en-US" dirty="0"/>
          </a:p>
        </p:txBody>
      </p:sp>
    </p:spTree>
    <p:extLst>
      <p:ext uri="{BB962C8B-B14F-4D97-AF65-F5344CB8AC3E}">
        <p14:creationId xmlns:p14="http://schemas.microsoft.com/office/powerpoint/2010/main" val="374487513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 Comments?</a:t>
            </a:r>
            <a:endParaRPr lang="en-US" dirty="0"/>
          </a:p>
        </p:txBody>
      </p:sp>
      <p:sp>
        <p:nvSpPr>
          <p:cNvPr id="3" name="Content Placeholder 2"/>
          <p:cNvSpPr>
            <a:spLocks noGrp="1"/>
          </p:cNvSpPr>
          <p:nvPr>
            <p:ph idx="1"/>
          </p:nvPr>
        </p:nvSpPr>
        <p:spPr/>
        <p:txBody>
          <a:bodyPr/>
          <a:lstStyle/>
          <a:p>
            <a:r>
              <a:rPr lang="en-US" dirty="0">
                <a:hlinkClick r:id="rId3"/>
              </a:rPr>
              <a:t>http://globalnoc.iu.edu/sdn/</a:t>
            </a:r>
            <a:r>
              <a:rPr lang="en-US" dirty="0" smtClean="0">
                <a:hlinkClick r:id="rId3"/>
              </a:rPr>
              <a:t>scipass.html</a:t>
            </a:r>
            <a:endParaRPr lang="en-US" dirty="0" smtClean="0"/>
          </a:p>
          <a:p>
            <a:r>
              <a:rPr lang="en-US" dirty="0" smtClean="0">
                <a:hlinkClick r:id="rId4"/>
              </a:rPr>
              <a:t>http:</a:t>
            </a:r>
            <a:r>
              <a:rPr lang="en-US" dirty="0">
                <a:hlinkClick r:id="rId4"/>
              </a:rPr>
              <a:t>//</a:t>
            </a:r>
            <a:r>
              <a:rPr lang="en-US" dirty="0" smtClean="0">
                <a:hlinkClick r:id="rId4"/>
              </a:rPr>
              <a:t>internationalnetworking.iu.edu</a:t>
            </a:r>
            <a:r>
              <a:rPr lang="en-US" dirty="0" smtClean="0"/>
              <a:t> </a:t>
            </a:r>
          </a:p>
          <a:p>
            <a:endParaRPr lang="en-US" dirty="0"/>
          </a:p>
          <a:p>
            <a:r>
              <a:rPr lang="en-US" dirty="0" smtClean="0"/>
              <a:t>Hans Addleman - </a:t>
            </a:r>
            <a:r>
              <a:rPr lang="en-US" dirty="0" smtClean="0">
                <a:hlinkClick r:id="rId5"/>
              </a:rPr>
              <a:t>addlema@iu.edu</a:t>
            </a:r>
            <a:endParaRPr lang="en-US" dirty="0" smtClean="0"/>
          </a:p>
          <a:p>
            <a:r>
              <a:rPr lang="en-US" dirty="0" smtClean="0"/>
              <a:t>TransPAC4 NSF IRNC Award: #1450904</a:t>
            </a:r>
            <a:endParaRPr lang="en-US" dirty="0"/>
          </a:p>
        </p:txBody>
      </p:sp>
    </p:spTree>
    <p:extLst>
      <p:ext uri="{BB962C8B-B14F-4D97-AF65-F5344CB8AC3E}">
        <p14:creationId xmlns:p14="http://schemas.microsoft.com/office/powerpoint/2010/main" val="26215036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a:t>P</a:t>
            </a:r>
            <a:r>
              <a:rPr lang="en-US" dirty="0" smtClean="0"/>
              <a:t>rovide adequate security at 100Gbps speed</a:t>
            </a:r>
          </a:p>
          <a:p>
            <a:r>
              <a:rPr lang="en-US" dirty="0" smtClean="0"/>
              <a:t>Detect Distributed Denial of Service (DDOS) attacks</a:t>
            </a:r>
          </a:p>
          <a:p>
            <a:r>
              <a:rPr lang="en-US" dirty="0" smtClean="0"/>
              <a:t>Stop attack inside the Wide Area Network (WAN)</a:t>
            </a:r>
          </a:p>
          <a:p>
            <a:r>
              <a:rPr lang="en-US" dirty="0" smtClean="0"/>
              <a:t>Automated process</a:t>
            </a:r>
          </a:p>
          <a:p>
            <a:r>
              <a:rPr lang="en-US" dirty="0" smtClean="0"/>
              <a:t>Do not impede legitimate traffic</a:t>
            </a:r>
            <a:endParaRPr lang="en-US" dirty="0"/>
          </a:p>
        </p:txBody>
      </p:sp>
    </p:spTree>
    <p:extLst>
      <p:ext uri="{BB962C8B-B14F-4D97-AF65-F5344CB8AC3E}">
        <p14:creationId xmlns:p14="http://schemas.microsoft.com/office/powerpoint/2010/main" val="153065534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Intrusion Detection System</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Deep packet inspection</a:t>
            </a:r>
          </a:p>
          <a:p>
            <a:pPr lvl="1"/>
            <a:r>
              <a:rPr lang="en-US" dirty="0" smtClean="0"/>
              <a:t>Look for known traffic patterns and signatures that signal an attack</a:t>
            </a:r>
            <a:endParaRPr lang="en-US" dirty="0"/>
          </a:p>
          <a:p>
            <a:pPr lvl="1"/>
            <a:r>
              <a:rPr lang="en-US" dirty="0" smtClean="0"/>
              <a:t>Useful for identifying DDOS</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71128738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SciPass</a:t>
            </a:r>
            <a:endParaRPr lang="en-US" dirty="0"/>
          </a:p>
        </p:txBody>
      </p:sp>
      <p:sp>
        <p:nvSpPr>
          <p:cNvPr id="3" name="Content Placeholder 2"/>
          <p:cNvSpPr>
            <a:spLocks noGrp="1"/>
          </p:cNvSpPr>
          <p:nvPr>
            <p:ph idx="1"/>
          </p:nvPr>
        </p:nvSpPr>
        <p:spPr/>
        <p:txBody>
          <a:bodyPr/>
          <a:lstStyle/>
          <a:p>
            <a:r>
              <a:rPr lang="en-US" dirty="0" smtClean="0"/>
              <a:t>Indiana University developed SDN Application</a:t>
            </a:r>
          </a:p>
          <a:p>
            <a:pPr lvl="1"/>
            <a:r>
              <a:rPr lang="en-US" dirty="0" smtClean="0"/>
              <a:t>Adaptive IDS cluster load balancing</a:t>
            </a:r>
          </a:p>
          <a:p>
            <a:pPr lvl="1"/>
            <a:r>
              <a:rPr lang="en-US" dirty="0" smtClean="0"/>
              <a:t>Reactive white and </a:t>
            </a:r>
            <a:r>
              <a:rPr lang="en-US" u="sng" dirty="0" smtClean="0"/>
              <a:t>blacklisting</a:t>
            </a:r>
          </a:p>
          <a:p>
            <a:pPr lvl="1"/>
            <a:r>
              <a:rPr lang="en-US" dirty="0" smtClean="0"/>
              <a:t>Web Service API for IDS Feedback</a:t>
            </a:r>
          </a:p>
          <a:p>
            <a:pPr lvl="1"/>
            <a:r>
              <a:rPr lang="en-US" dirty="0" smtClean="0"/>
              <a:t>Designed primarily for Science DMZ</a:t>
            </a:r>
          </a:p>
          <a:p>
            <a:pPr marL="457200" lvl="1" indent="0">
              <a:buNone/>
            </a:pPr>
            <a:endParaRPr lang="en-US" dirty="0"/>
          </a:p>
          <a:p>
            <a:pPr lvl="1"/>
            <a:endParaRPr lang="en-US" dirty="0" smtClean="0"/>
          </a:p>
          <a:p>
            <a:endParaRPr lang="en-US" dirty="0"/>
          </a:p>
        </p:txBody>
      </p:sp>
    </p:spTree>
    <p:extLst>
      <p:ext uri="{BB962C8B-B14F-4D97-AF65-F5344CB8AC3E}">
        <p14:creationId xmlns:p14="http://schemas.microsoft.com/office/powerpoint/2010/main" val="14987813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840" y="190500"/>
            <a:ext cx="8895160" cy="711200"/>
          </a:xfrm>
        </p:spPr>
        <p:txBody>
          <a:bodyPr>
            <a:normAutofit/>
          </a:bodyPr>
          <a:lstStyle/>
          <a:p>
            <a:r>
              <a:rPr lang="en-US" dirty="0" smtClean="0"/>
              <a:t>Background: Campus Networks</a:t>
            </a:r>
            <a:endParaRPr lang="en-US" dirty="0"/>
          </a:p>
        </p:txBody>
      </p:sp>
      <p:pic>
        <p:nvPicPr>
          <p:cNvPr id="8" name="Content Placeholder 7" descr="scipass_diagram1.png"/>
          <p:cNvPicPr>
            <a:picLocks noGrp="1" noChangeAspect="1"/>
          </p:cNvPicPr>
          <p:nvPr>
            <p:ph idx="1"/>
          </p:nvPr>
        </p:nvPicPr>
        <p:blipFill>
          <a:blip r:embed="rId2">
            <a:extLst>
              <a:ext uri="{28A0092B-C50C-407E-A947-70E740481C1C}">
                <a14:useLocalDpi xmlns:a14="http://schemas.microsoft.com/office/drawing/2010/main" val="0"/>
              </a:ext>
            </a:extLst>
          </a:blip>
          <a:srcRect l="-28520" r="-28520"/>
          <a:stretch>
            <a:fillRect/>
          </a:stretch>
        </p:blipFill>
        <p:spPr>
          <a:xfrm>
            <a:off x="5233591" y="1054100"/>
            <a:ext cx="4629150" cy="4851400"/>
          </a:xfrm>
        </p:spPr>
      </p:pic>
      <p:sp>
        <p:nvSpPr>
          <p:cNvPr id="11" name="Text Placeholder 10"/>
          <p:cNvSpPr>
            <a:spLocks noGrp="1"/>
          </p:cNvSpPr>
          <p:nvPr>
            <p:ph type="body" sz="half" idx="2"/>
          </p:nvPr>
        </p:nvSpPr>
        <p:spPr>
          <a:xfrm>
            <a:off x="121840" y="825500"/>
            <a:ext cx="6063060" cy="5056188"/>
          </a:xfrm>
        </p:spPr>
        <p:txBody>
          <a:bodyPr/>
          <a:lstStyle/>
          <a:p>
            <a:pPr marL="285750" indent="-285750">
              <a:buFont typeface="Arial"/>
              <a:buChar char="•"/>
            </a:pPr>
            <a:endParaRPr lang="en-US" sz="2400" dirty="0" smtClean="0"/>
          </a:p>
          <a:p>
            <a:pPr marL="285750" indent="-285750">
              <a:buFont typeface="Arial"/>
              <a:buChar char="•"/>
            </a:pPr>
            <a:r>
              <a:rPr lang="en-US" sz="2400" dirty="0" smtClean="0"/>
              <a:t>Campus Networks</a:t>
            </a:r>
          </a:p>
          <a:p>
            <a:pPr marL="742950" lvl="1" indent="-285750">
              <a:buFont typeface="Arial"/>
              <a:buChar char="•"/>
            </a:pPr>
            <a:r>
              <a:rPr lang="en-US" sz="2400" dirty="0" smtClean="0"/>
              <a:t>Firewalls</a:t>
            </a:r>
          </a:p>
          <a:p>
            <a:pPr marL="742950" lvl="1" indent="-285750">
              <a:buFont typeface="Arial"/>
              <a:buChar char="•"/>
            </a:pPr>
            <a:r>
              <a:rPr lang="en-US" sz="2400" dirty="0" smtClean="0"/>
              <a:t>May not be large flow optimized</a:t>
            </a:r>
          </a:p>
          <a:p>
            <a:pPr marL="742950" lvl="1" indent="-285750">
              <a:buFont typeface="Arial"/>
              <a:buChar char="•"/>
            </a:pPr>
            <a:r>
              <a:rPr lang="en-US" sz="2400" dirty="0" smtClean="0"/>
              <a:t>There may be a better path for science / research traffic.</a:t>
            </a:r>
          </a:p>
          <a:p>
            <a:pPr marL="742950" lvl="1" indent="-285750">
              <a:buFont typeface="Arial"/>
              <a:buChar char="•"/>
            </a:pPr>
            <a:endParaRPr lang="en-US" sz="2600" dirty="0" smtClean="0"/>
          </a:p>
          <a:p>
            <a:pPr marL="285750" indent="-285750">
              <a:buFont typeface="Arial"/>
              <a:buChar char="•"/>
            </a:pPr>
            <a:endParaRPr lang="en-US" sz="2600" dirty="0"/>
          </a:p>
          <a:p>
            <a:pPr marL="285750" indent="-285750">
              <a:buFont typeface="Arial"/>
              <a:buChar char="•"/>
            </a:pPr>
            <a:endParaRPr lang="en-US" sz="2600" dirty="0" smtClean="0"/>
          </a:p>
          <a:p>
            <a:endParaRPr lang="en-US" sz="2600" dirty="0" smtClean="0"/>
          </a:p>
          <a:p>
            <a:pPr lvl="1"/>
            <a:endParaRPr lang="en-US" sz="2400" dirty="0"/>
          </a:p>
        </p:txBody>
      </p:sp>
    </p:spTree>
    <p:extLst>
      <p:ext uri="{BB962C8B-B14F-4D97-AF65-F5344CB8AC3E}">
        <p14:creationId xmlns:p14="http://schemas.microsoft.com/office/powerpoint/2010/main" val="457295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a:t>
            </a:r>
            <a:r>
              <a:rPr lang="en-US" dirty="0" err="1" smtClean="0"/>
              <a:t>ScienceDMZ</a:t>
            </a:r>
            <a:endParaRPr lang="en-US" dirty="0"/>
          </a:p>
        </p:txBody>
      </p:sp>
      <p:sp>
        <p:nvSpPr>
          <p:cNvPr id="3" name="Content Placeholder 2"/>
          <p:cNvSpPr>
            <a:spLocks noGrp="1"/>
          </p:cNvSpPr>
          <p:nvPr>
            <p:ph idx="1"/>
          </p:nvPr>
        </p:nvSpPr>
        <p:spPr/>
        <p:txBody>
          <a:bodyPr/>
          <a:lstStyle/>
          <a:p>
            <a:r>
              <a:rPr lang="en-US" dirty="0" smtClean="0"/>
              <a:t>Support high performance science applications</a:t>
            </a:r>
          </a:p>
          <a:p>
            <a:pPr lvl="1"/>
            <a:r>
              <a:rPr lang="en-US" dirty="0" smtClean="0"/>
              <a:t>Reduce loss that impacts TCP performance</a:t>
            </a:r>
          </a:p>
          <a:p>
            <a:pPr lvl="1"/>
            <a:r>
              <a:rPr lang="en-US" dirty="0" smtClean="0"/>
              <a:t>faster / bigger connection to regional / national / international networks</a:t>
            </a:r>
          </a:p>
          <a:p>
            <a:pPr lvl="1"/>
            <a:r>
              <a:rPr lang="en-US" dirty="0" smtClean="0"/>
              <a:t>Integrate and allow for test points</a:t>
            </a:r>
          </a:p>
          <a:p>
            <a:pPr lvl="1"/>
            <a:r>
              <a:rPr lang="en-US" dirty="0" smtClean="0"/>
              <a:t>Provide some security at 100Gbps</a:t>
            </a:r>
          </a:p>
          <a:p>
            <a:pPr lvl="1"/>
            <a:r>
              <a:rPr lang="en-US" dirty="0"/>
              <a:t>https://</a:t>
            </a:r>
            <a:r>
              <a:rPr lang="en-US" dirty="0" err="1"/>
              <a:t>fasterdata.es.net</a:t>
            </a:r>
            <a:r>
              <a:rPr lang="en-US" dirty="0"/>
              <a:t>/science-</a:t>
            </a:r>
            <a:r>
              <a:rPr lang="en-US" dirty="0" err="1"/>
              <a:t>dmz</a:t>
            </a:r>
            <a:r>
              <a:rPr lang="en-US" dirty="0"/>
              <a:t>/</a:t>
            </a:r>
            <a:endParaRPr lang="en-US" dirty="0" smtClean="0"/>
          </a:p>
          <a:p>
            <a:pPr lvl="1"/>
            <a:endParaRPr lang="en-US" dirty="0" smtClean="0"/>
          </a:p>
          <a:p>
            <a:pPr marL="457200" lvl="1" indent="0">
              <a:buNone/>
            </a:pPr>
            <a:endParaRPr lang="en-US" dirty="0" smtClean="0"/>
          </a:p>
        </p:txBody>
      </p:sp>
    </p:spTree>
    <p:extLst>
      <p:ext uri="{BB962C8B-B14F-4D97-AF65-F5344CB8AC3E}">
        <p14:creationId xmlns:p14="http://schemas.microsoft.com/office/powerpoint/2010/main" val="363268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457200"/>
            <a:ext cx="4394201" cy="762000"/>
          </a:xfrm>
        </p:spPr>
        <p:txBody>
          <a:bodyPr/>
          <a:lstStyle/>
          <a:p>
            <a:r>
              <a:rPr lang="en-US" dirty="0" smtClean="0"/>
              <a:t>SciPass: Approach</a:t>
            </a:r>
            <a:endParaRPr lang="en-US" dirty="0"/>
          </a:p>
        </p:txBody>
      </p:sp>
      <p:pic>
        <p:nvPicPr>
          <p:cNvPr id="7" name="Content Placeholder 6" descr="Scipassworking.png"/>
          <p:cNvPicPr>
            <a:picLocks noGrp="1" noChangeAspect="1"/>
          </p:cNvPicPr>
          <p:nvPr>
            <p:ph idx="1"/>
          </p:nvPr>
        </p:nvPicPr>
        <p:blipFill>
          <a:blip r:embed="rId2">
            <a:extLst>
              <a:ext uri="{28A0092B-C50C-407E-A947-70E740481C1C}">
                <a14:useLocalDpi xmlns:a14="http://schemas.microsoft.com/office/drawing/2010/main" val="0"/>
              </a:ext>
            </a:extLst>
          </a:blip>
          <a:srcRect l="-2010" r="-2010"/>
          <a:stretch>
            <a:fillRect/>
          </a:stretch>
        </p:blipFill>
        <p:spPr>
          <a:xfrm>
            <a:off x="4355016" y="482600"/>
            <a:ext cx="4788984" cy="5041900"/>
          </a:xfrm>
        </p:spPr>
      </p:pic>
      <p:sp>
        <p:nvSpPr>
          <p:cNvPr id="6" name="Text Placeholder 5"/>
          <p:cNvSpPr>
            <a:spLocks noGrp="1"/>
          </p:cNvSpPr>
          <p:nvPr>
            <p:ph type="body" sz="half" idx="2"/>
          </p:nvPr>
        </p:nvSpPr>
        <p:spPr>
          <a:xfrm>
            <a:off x="0" y="1231900"/>
            <a:ext cx="4457699" cy="3811588"/>
          </a:xfrm>
        </p:spPr>
        <p:txBody>
          <a:bodyPr>
            <a:normAutofit/>
          </a:bodyPr>
          <a:lstStyle/>
          <a:p>
            <a:pPr marL="342900" indent="-342900">
              <a:buFont typeface="Arial"/>
              <a:buChar char="•"/>
            </a:pPr>
            <a:r>
              <a:rPr lang="en-US" sz="2400" dirty="0" smtClean="0"/>
              <a:t>Create a Reactive System</a:t>
            </a:r>
          </a:p>
          <a:p>
            <a:pPr marL="800100" lvl="1" indent="-342900">
              <a:buFont typeface="Arial"/>
              <a:buChar char="•"/>
            </a:pPr>
            <a:r>
              <a:rPr lang="en-US" sz="2200" dirty="0" smtClean="0"/>
              <a:t>OpenFlow Switch</a:t>
            </a:r>
          </a:p>
          <a:p>
            <a:pPr marL="800100" lvl="1" indent="-342900">
              <a:buFont typeface="Arial"/>
              <a:buChar char="•"/>
            </a:pPr>
            <a:r>
              <a:rPr lang="en-US" sz="2200" dirty="0" smtClean="0"/>
              <a:t>Intrusion Detection </a:t>
            </a:r>
          </a:p>
          <a:p>
            <a:pPr marL="800100" lvl="1" indent="-342900">
              <a:buFont typeface="Arial"/>
              <a:buChar char="•"/>
            </a:pPr>
            <a:r>
              <a:rPr lang="en-US" sz="2200" dirty="0" err="1" smtClean="0"/>
              <a:t>PerfSonar</a:t>
            </a:r>
            <a:endParaRPr lang="en-US" sz="2200" dirty="0" smtClean="0"/>
          </a:p>
          <a:p>
            <a:pPr marL="342900" indent="-342900">
              <a:buFont typeface="Arial"/>
              <a:buChar char="•"/>
            </a:pPr>
            <a:r>
              <a:rPr lang="en-US" sz="2400" dirty="0" smtClean="0"/>
              <a:t>Default traffic to slow path</a:t>
            </a:r>
          </a:p>
          <a:p>
            <a:pPr marL="342900" indent="-342900">
              <a:buFont typeface="Arial"/>
              <a:buChar char="•"/>
            </a:pPr>
            <a:r>
              <a:rPr lang="en-US" sz="2400" dirty="0" smtClean="0"/>
              <a:t>Use IDS to detect what goes on fast path</a:t>
            </a:r>
          </a:p>
        </p:txBody>
      </p:sp>
    </p:spTree>
    <p:extLst>
      <p:ext uri="{BB962C8B-B14F-4D97-AF65-F5344CB8AC3E}">
        <p14:creationId xmlns:p14="http://schemas.microsoft.com/office/powerpoint/2010/main" val="2251967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14300"/>
            <a:ext cx="3579019" cy="635000"/>
          </a:xfrm>
        </p:spPr>
        <p:txBody>
          <a:bodyPr/>
          <a:lstStyle/>
          <a:p>
            <a:r>
              <a:rPr lang="en-US" dirty="0" smtClean="0"/>
              <a:t>SciPass: Default</a:t>
            </a:r>
            <a:endParaRPr lang="en-US" dirty="0"/>
          </a:p>
        </p:txBody>
      </p:sp>
      <p:pic>
        <p:nvPicPr>
          <p:cNvPr id="7" name="Content Placeholder 6" descr="scipassdefault.png"/>
          <p:cNvPicPr>
            <a:picLocks noGrp="1" noChangeAspect="1"/>
          </p:cNvPicPr>
          <p:nvPr>
            <p:ph idx="1"/>
          </p:nvPr>
        </p:nvPicPr>
        <p:blipFill>
          <a:blip r:embed="rId2">
            <a:extLst>
              <a:ext uri="{28A0092B-C50C-407E-A947-70E740481C1C}">
                <a14:useLocalDpi xmlns:a14="http://schemas.microsoft.com/office/drawing/2010/main" val="0"/>
              </a:ext>
            </a:extLst>
          </a:blip>
          <a:srcRect l="-994" r="-994"/>
          <a:stretch>
            <a:fillRect/>
          </a:stretch>
        </p:blipFill>
        <p:spPr>
          <a:xfrm>
            <a:off x="4014239" y="288926"/>
            <a:ext cx="5129761" cy="5540374"/>
          </a:xfrm>
        </p:spPr>
      </p:pic>
      <p:sp>
        <p:nvSpPr>
          <p:cNvPr id="6" name="Text Placeholder 5"/>
          <p:cNvSpPr>
            <a:spLocks noGrp="1"/>
          </p:cNvSpPr>
          <p:nvPr>
            <p:ph type="body" sz="half" idx="2"/>
          </p:nvPr>
        </p:nvSpPr>
        <p:spPr>
          <a:xfrm>
            <a:off x="0" y="787400"/>
            <a:ext cx="4013200" cy="5081588"/>
          </a:xfrm>
        </p:spPr>
        <p:txBody>
          <a:bodyPr>
            <a:normAutofit/>
          </a:bodyPr>
          <a:lstStyle/>
          <a:p>
            <a:pPr marL="285750" indent="-285750">
              <a:buFont typeface="Arial"/>
              <a:buChar char="•"/>
            </a:pPr>
            <a:r>
              <a:rPr lang="en-US" sz="2400" dirty="0" smtClean="0"/>
              <a:t>Traffic follows default path</a:t>
            </a:r>
          </a:p>
          <a:p>
            <a:pPr marL="285750" indent="-285750">
              <a:buFont typeface="Arial"/>
              <a:buChar char="•"/>
            </a:pPr>
            <a:r>
              <a:rPr lang="en-US" sz="2400" dirty="0" smtClean="0"/>
              <a:t>Traffic mirrored to array of Intrusion Detection Systems.</a:t>
            </a:r>
            <a:endParaRPr lang="en-US" sz="2400" dirty="0"/>
          </a:p>
        </p:txBody>
      </p:sp>
    </p:spTree>
    <p:extLst>
      <p:ext uri="{BB962C8B-B14F-4D97-AF65-F5344CB8AC3E}">
        <p14:creationId xmlns:p14="http://schemas.microsoft.com/office/powerpoint/2010/main" val="1895497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579019" cy="596900"/>
          </a:xfrm>
        </p:spPr>
        <p:txBody>
          <a:bodyPr>
            <a:normAutofit fontScale="90000"/>
          </a:bodyPr>
          <a:lstStyle/>
          <a:p>
            <a:r>
              <a:rPr lang="en-US" dirty="0" smtClean="0"/>
              <a:t>SciPass: Detection</a:t>
            </a:r>
            <a:endParaRPr lang="en-US" dirty="0"/>
          </a:p>
        </p:txBody>
      </p:sp>
      <p:pic>
        <p:nvPicPr>
          <p:cNvPr id="5" name="Content Placeholder 4" descr="scipassgood.png"/>
          <p:cNvPicPr>
            <a:picLocks noGrp="1" noChangeAspect="1"/>
          </p:cNvPicPr>
          <p:nvPr>
            <p:ph idx="1"/>
          </p:nvPr>
        </p:nvPicPr>
        <p:blipFill>
          <a:blip r:embed="rId2">
            <a:extLst>
              <a:ext uri="{28A0092B-C50C-407E-A947-70E740481C1C}">
                <a14:useLocalDpi xmlns:a14="http://schemas.microsoft.com/office/drawing/2010/main" val="0"/>
              </a:ext>
            </a:extLst>
          </a:blip>
          <a:srcRect l="-1958" r="-1958"/>
          <a:stretch>
            <a:fillRect/>
          </a:stretch>
        </p:blipFill>
        <p:spPr>
          <a:xfrm>
            <a:off x="4306490" y="0"/>
            <a:ext cx="4837509" cy="5816600"/>
          </a:xfrm>
        </p:spPr>
      </p:pic>
      <p:sp>
        <p:nvSpPr>
          <p:cNvPr id="4" name="Text Placeholder 3"/>
          <p:cNvSpPr>
            <a:spLocks noGrp="1"/>
          </p:cNvSpPr>
          <p:nvPr>
            <p:ph type="body" sz="half" idx="2"/>
          </p:nvPr>
        </p:nvSpPr>
        <p:spPr>
          <a:xfrm>
            <a:off x="0" y="622300"/>
            <a:ext cx="4394200" cy="3811588"/>
          </a:xfrm>
        </p:spPr>
        <p:txBody>
          <a:bodyPr>
            <a:normAutofit/>
          </a:bodyPr>
          <a:lstStyle/>
          <a:p>
            <a:pPr marL="285750" indent="-285750">
              <a:buFont typeface="Arial"/>
              <a:buChar char="•"/>
            </a:pPr>
            <a:r>
              <a:rPr lang="en-US" sz="2400" dirty="0" smtClean="0"/>
              <a:t>IDS identifies science / defined flow</a:t>
            </a:r>
          </a:p>
          <a:p>
            <a:pPr marL="285750" indent="-285750">
              <a:buFont typeface="Arial"/>
              <a:buChar char="•"/>
            </a:pPr>
            <a:r>
              <a:rPr lang="en-US" sz="2400" dirty="0" smtClean="0"/>
              <a:t>IDS </a:t>
            </a:r>
            <a:r>
              <a:rPr lang="en-US" sz="2400" dirty="0"/>
              <a:t>s</a:t>
            </a:r>
            <a:r>
              <a:rPr lang="en-US" sz="2400" dirty="0" smtClean="0"/>
              <a:t>ignals SciPass to setup fast path</a:t>
            </a:r>
          </a:p>
        </p:txBody>
      </p:sp>
    </p:spTree>
    <p:extLst>
      <p:ext uri="{BB962C8B-B14F-4D97-AF65-F5344CB8AC3E}">
        <p14:creationId xmlns:p14="http://schemas.microsoft.com/office/powerpoint/2010/main" val="2760716784"/>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20337</TotalTime>
  <Words>496</Words>
  <Application>Microsoft Macintosh PowerPoint</Application>
  <PresentationFormat>On-screen Show (4:3)</PresentationFormat>
  <Paragraphs>102</Paragraphs>
  <Slides>15</Slides>
  <Notes>8</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1_Office Theme</vt:lpstr>
      <vt:lpstr>PowerPoint Presentation</vt:lpstr>
      <vt:lpstr>Goals</vt:lpstr>
      <vt:lpstr>Intrusion Detection System</vt:lpstr>
      <vt:lpstr>SciPass</vt:lpstr>
      <vt:lpstr>Background: Campus Networks</vt:lpstr>
      <vt:lpstr>Background: ScienceDMZ</vt:lpstr>
      <vt:lpstr>SciPass: Approach</vt:lpstr>
      <vt:lpstr>SciPass: Default</vt:lpstr>
      <vt:lpstr>SciPass: Detection</vt:lpstr>
      <vt:lpstr>SciPass: Bypass</vt:lpstr>
      <vt:lpstr>SciPass Blacklist Feature</vt:lpstr>
      <vt:lpstr>Mitigation</vt:lpstr>
      <vt:lpstr>SciPass Black List Example</vt:lpstr>
      <vt:lpstr>Path Forward </vt:lpstr>
      <vt:lpstr>Questions / Comments?</vt:lpstr>
    </vt:vector>
  </TitlesOfParts>
  <Company>Indiana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Hubbard, Heather Brook</dc:creator>
  <cp:lastModifiedBy>Alice Jackson</cp:lastModifiedBy>
  <cp:revision>107</cp:revision>
  <dcterms:created xsi:type="dcterms:W3CDTF">2015-02-27T15:42:14Z</dcterms:created>
  <dcterms:modified xsi:type="dcterms:W3CDTF">2015-08-31T21:55:47Z</dcterms:modified>
</cp:coreProperties>
</file>