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63" r:id="rId2"/>
    <p:sldId id="264" r:id="rId3"/>
    <p:sldId id="265" r:id="rId4"/>
    <p:sldId id="266" r:id="rId5"/>
    <p:sldId id="267" r:id="rId6"/>
    <p:sldId id="268" r:id="rId7"/>
    <p:sldId id="281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2" r:id="rId17"/>
    <p:sldId id="306" r:id="rId18"/>
    <p:sldId id="313" r:id="rId19"/>
    <p:sldId id="312" r:id="rId20"/>
    <p:sldId id="283" r:id="rId21"/>
    <p:sldId id="284" r:id="rId22"/>
    <p:sldId id="285" r:id="rId23"/>
    <p:sldId id="286" r:id="rId24"/>
    <p:sldId id="287" r:id="rId25"/>
    <p:sldId id="305" r:id="rId26"/>
    <p:sldId id="289" r:id="rId27"/>
    <p:sldId id="291" r:id="rId28"/>
    <p:sldId id="292" r:id="rId29"/>
    <p:sldId id="293" r:id="rId30"/>
    <p:sldId id="294" r:id="rId31"/>
    <p:sldId id="295" r:id="rId32"/>
    <p:sldId id="318" r:id="rId33"/>
    <p:sldId id="319" r:id="rId34"/>
    <p:sldId id="307" r:id="rId35"/>
    <p:sldId id="309" r:id="rId36"/>
    <p:sldId id="262" r:id="rId37"/>
    <p:sldId id="315" r:id="rId38"/>
    <p:sldId id="316" r:id="rId39"/>
    <p:sldId id="310" r:id="rId40"/>
    <p:sldId id="320" r:id="rId41"/>
    <p:sldId id="311" r:id="rId42"/>
    <p:sldId id="321" r:id="rId43"/>
    <p:sldId id="322" r:id="rId44"/>
    <p:sldId id="301" r:id="rId45"/>
    <p:sldId id="30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4973AE-C5DA-5C46-BE73-585239C4C6F3}">
          <p14:sldIdLst>
            <p14:sldId id="263"/>
            <p14:sldId id="264"/>
            <p14:sldId id="265"/>
            <p14:sldId id="266"/>
            <p14:sldId id="267"/>
            <p14:sldId id="268"/>
            <p14:sldId id="281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82"/>
            <p14:sldId id="306"/>
            <p14:sldId id="313"/>
            <p14:sldId id="312"/>
            <p14:sldId id="283"/>
            <p14:sldId id="284"/>
            <p14:sldId id="285"/>
            <p14:sldId id="286"/>
            <p14:sldId id="287"/>
            <p14:sldId id="305"/>
            <p14:sldId id="289"/>
            <p14:sldId id="291"/>
            <p14:sldId id="292"/>
            <p14:sldId id="293"/>
            <p14:sldId id="294"/>
            <p14:sldId id="295"/>
            <p14:sldId id="318"/>
            <p14:sldId id="319"/>
            <p14:sldId id="307"/>
            <p14:sldId id="309"/>
            <p14:sldId id="262"/>
            <p14:sldId id="315"/>
            <p14:sldId id="316"/>
            <p14:sldId id="310"/>
            <p14:sldId id="320"/>
            <p14:sldId id="311"/>
            <p14:sldId id="321"/>
            <p14:sldId id="322"/>
            <p14:sldId id="301"/>
            <p14:sldId id="30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967F"/>
    <a:srgbClr val="ABE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5" d="100"/>
          <a:sy n="105" d="100"/>
        </p:scale>
        <p:origin x="34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D698D-E318-413E-A71C-1D12B103B8FD}" type="datetimeFigureOut">
              <a:rPr lang="en-US" smtClean="0"/>
              <a:t>9/9/15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779C7-10A7-425B-8127-435DCDDC8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819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276F5-7B0A-485F-8659-C483A0055FD9}" type="datetimeFigureOut">
              <a:rPr lang="en-US" smtClean="0"/>
              <a:t>9/9/15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D96E0-A8AC-4624-9571-9310DAA29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291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D7E-2501-F342-AD0B-4464AF43429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6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SNAPP for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transpac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rtr</a:t>
            </a:r>
            <a:r>
              <a:rPr lang="en-US" baseline="0" dirty="0" smtClean="0"/>
              <a:t> is 10 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D96E0-A8AC-4624-9571-9310DAA291D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97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9267-4168-B041-800B-DBBD1F08EEC7}" type="datetime1">
              <a:rPr lang="en-US" smtClean="0"/>
              <a:t>9/9/15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1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935A-C0F1-1649-BC60-43137747F61A}" type="datetime1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NETWORKS At Indiana University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6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1FF1-1017-FE42-A08B-27EA67DDAF24}" type="datetime1">
              <a:rPr lang="en-US" smtClean="0"/>
              <a:t>9/9/15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NETWORKS At Indiana University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7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E4900D4A-B5A2-AF4E-BFEB-433D4CCCEC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4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BC93-00D8-854A-87BA-FC536290B9DE}" type="datetime1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NETWORKS At Indiana University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9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B0FE-7FEF-9741-9795-AA6BD1D015E7}" type="datetime1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NETWORKS At Indiana University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2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F21D-5E5D-284F-BBD3-5347A289BF11}" type="datetime1">
              <a:rPr lang="en-US" smtClean="0"/>
              <a:t>9/9/15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NETWORKS At Indiana University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8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6AD6-181F-B64C-BBC2-211D9D3AE3C8}" type="datetime1">
              <a:rPr lang="en-US" smtClean="0"/>
              <a:t>9/9/15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NETWORKS At Indiana University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D263-C88F-9046-8666-C1DC95B86D8D}" type="datetime1">
              <a:rPr lang="en-US" smtClean="0"/>
              <a:t>9/9/15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NETWORKS At Indiana University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2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536B-5A4B-F344-9138-737D11A0044C}" type="datetime1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NETWORKS At Indiana University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8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F2B7-A557-934F-88DA-9D58E969F4E2}" type="datetime1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NETWORKS At Indiana University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7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2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6955"/>
            <a:ext cx="7886700" cy="4800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83BBC-EA66-2549-9F03-4DAC65F8D5CA}" type="datetime1">
              <a:rPr lang="en-US" smtClean="0"/>
              <a:t>9/9/15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smtClean="0">
                <a:latin typeface="Arial"/>
                <a:cs typeface="Arial"/>
              </a:rPr>
              <a:t>INTERNATIONAL NETWORKS At Indiana University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47675-D54C-47E5-9C05-90425932EC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5971311"/>
            <a:ext cx="9144001" cy="886691"/>
          </a:xfrm>
          <a:prstGeom prst="rect">
            <a:avLst/>
          </a:prstGeom>
          <a:solidFill>
            <a:srgbClr val="ABE0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321" y="6104841"/>
            <a:ext cx="809015" cy="1086191"/>
          </a:xfrm>
          <a:prstGeom prst="rect">
            <a:avLst/>
          </a:prstGeom>
        </p:spPr>
      </p:pic>
      <p:pic>
        <p:nvPicPr>
          <p:cNvPr id="9" name="Picture 8" descr="IU_Signature_horz.ps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94" y="6169309"/>
            <a:ext cx="3385067" cy="68412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962586"/>
            <a:ext cx="9144000" cy="140742"/>
          </a:xfrm>
          <a:prstGeom prst="rect">
            <a:avLst/>
          </a:prstGeom>
          <a:solidFill>
            <a:srgbClr val="B20838"/>
          </a:solidFill>
          <a:ln>
            <a:noFill/>
          </a:ln>
          <a:effectLst>
            <a:outerShdw blurRad="40000" dist="23000" dir="5400000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696666" y="6119828"/>
            <a:ext cx="24473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INTERNATIONAL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NETWORKS</a:t>
            </a:r>
          </a:p>
          <a:p>
            <a:pPr algn="ctr"/>
            <a:r>
              <a:rPr lang="en-US" sz="1400" b="1" dirty="0" smtClean="0">
                <a:latin typeface="Arial"/>
                <a:cs typeface="Arial"/>
              </a:rPr>
              <a:t>At Indiana University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181350" y="6309864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4900D4A-B5A2-AF4E-BFEB-433D4CCCEC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6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9967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ternationalnetworking.indiana.edu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asterdata.es.net/nsf-iren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ternationalnetworking.indiana.ed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tnews.iu.edu/articles/2015/iu-globalnoc-wins-4.8-million-asia-pacific-networking-grant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55246" y="1179939"/>
            <a:ext cx="5773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B20838"/>
                </a:solidFill>
                <a:latin typeface="Arial"/>
                <a:cs typeface="Arial"/>
              </a:rPr>
              <a:t>TransPAC: </a:t>
            </a:r>
          </a:p>
          <a:p>
            <a:r>
              <a:rPr lang="en-US" sz="4400" dirty="0" smtClean="0">
                <a:solidFill>
                  <a:srgbClr val="B20838"/>
                </a:solidFill>
                <a:latin typeface="Arial"/>
                <a:cs typeface="Arial"/>
              </a:rPr>
              <a:t>More than a Network</a:t>
            </a:r>
            <a:endParaRPr lang="en-US" sz="4400" dirty="0">
              <a:solidFill>
                <a:srgbClr val="B20838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7812" y="2894548"/>
            <a:ext cx="51150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B20838"/>
                </a:solidFill>
                <a:latin typeface="Arial"/>
                <a:cs typeface="Arial"/>
              </a:rPr>
              <a:t>Dr. Jennifer M. Schopf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B20838"/>
                </a:solidFill>
                <a:latin typeface="Arial"/>
                <a:cs typeface="Arial"/>
              </a:rPr>
              <a:t>Director, International Networking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B20838"/>
                </a:solidFill>
                <a:latin typeface="Arial"/>
                <a:cs typeface="Arial"/>
              </a:rPr>
              <a:t>Indiana University</a:t>
            </a: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solidFill>
                  <a:srgbClr val="B20838"/>
                </a:solidFill>
                <a:latin typeface="Arial"/>
                <a:cs typeface="Arial"/>
              </a:rPr>
              <a:t>jmschopf@</a:t>
            </a:r>
            <a:r>
              <a:rPr lang="en-US" sz="2000" dirty="0" err="1">
                <a:solidFill>
                  <a:srgbClr val="B20838"/>
                </a:solidFill>
                <a:latin typeface="Arial"/>
                <a:cs typeface="Arial"/>
              </a:rPr>
              <a:t>indiana.edu</a:t>
            </a:r>
            <a:endParaRPr lang="en-US" sz="2000" dirty="0">
              <a:solidFill>
                <a:srgbClr val="B20838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200" dirty="0" smtClean="0">
                <a:solidFill>
                  <a:srgbClr val="B20838"/>
                </a:solidFill>
                <a:latin typeface="Arial"/>
                <a:cs typeface="Arial"/>
              </a:rPr>
              <a:t>March 3, 2014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9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23" y="124871"/>
            <a:ext cx="7886700" cy="1027128"/>
          </a:xfrm>
        </p:spPr>
        <p:txBody>
          <a:bodyPr/>
          <a:lstStyle/>
          <a:p>
            <a:r>
              <a:rPr lang="en-US" dirty="0" smtClean="0"/>
              <a:t>TransPAC4 Phase 2 (2017-2019)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7A6-0B40-844C-BDE2-806A666C369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638"/>
            <a:ext cx="9144000" cy="61062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962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not propose 100G in Year 1?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Price tag: $2-3M per year, just for the circuit</a:t>
            </a:r>
          </a:p>
          <a:p>
            <a:r>
              <a:rPr lang="en-US" dirty="0" smtClean="0"/>
              <a:t>A </a:t>
            </a:r>
            <a:r>
              <a:rPr lang="en-US" dirty="0"/>
              <a:t>year of the </a:t>
            </a:r>
            <a:r>
              <a:rPr lang="en-US" dirty="0" smtClean="0"/>
              <a:t>ANA</a:t>
            </a:r>
            <a:r>
              <a:rPr lang="en-US" dirty="0"/>
              <a:t>-100G </a:t>
            </a:r>
            <a:r>
              <a:rPr lang="en-US" dirty="0" smtClean="0"/>
              <a:t>link </a:t>
            </a:r>
            <a:r>
              <a:rPr lang="en-US" dirty="0"/>
              <a:t>has shown that the technology </a:t>
            </a:r>
            <a:r>
              <a:rPr lang="en-US" dirty="0" smtClean="0"/>
              <a:t>may not be fully stable yet</a:t>
            </a:r>
          </a:p>
          <a:p>
            <a:r>
              <a:rPr lang="en-US" dirty="0" smtClean="0"/>
              <a:t>Current Asian inter-country connectivity not yet 100G in many cases</a:t>
            </a:r>
          </a:p>
          <a:p>
            <a:r>
              <a:rPr lang="en-US" dirty="0" smtClean="0"/>
              <a:t>Few applications require more than 10G flows right now</a:t>
            </a:r>
          </a:p>
          <a:p>
            <a:r>
              <a:rPr lang="en-US" dirty="0" smtClean="0"/>
              <a:t>Few exchange points are ready for this now</a:t>
            </a:r>
          </a:p>
          <a:p>
            <a:endParaRPr lang="en-US" dirty="0"/>
          </a:p>
          <a:p>
            <a:r>
              <a:rPr lang="en-US" dirty="0" smtClean="0"/>
              <a:t>That said – we’ll evaluate all proposals that come in when we do bids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7A6-0B40-844C-BDE2-806A666C369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2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</a:t>
            </a:r>
            <a:r>
              <a:rPr lang="en-US" dirty="0"/>
              <a:t>for Layer 3 </a:t>
            </a:r>
            <a:r>
              <a:rPr lang="en-US" dirty="0" smtClean="0"/>
              <a:t>peering</a:t>
            </a:r>
          </a:p>
          <a:p>
            <a:r>
              <a:rPr lang="en-US" dirty="0" smtClean="0"/>
              <a:t>Multiple </a:t>
            </a:r>
            <a:r>
              <a:rPr lang="en-US" dirty="0"/>
              <a:t>mechanisms for dynamic Layer 2 </a:t>
            </a:r>
            <a:r>
              <a:rPr lang="en-US" dirty="0" smtClean="0"/>
              <a:t>circuits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7A6-0B40-844C-BDE2-806A666C369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3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Defined Networking and </a:t>
            </a:r>
            <a:r>
              <a:rPr lang="en-US" dirty="0" err="1" smtClean="0"/>
              <a:t>InterDomain</a:t>
            </a:r>
            <a:r>
              <a:rPr lang="en-US" dirty="0" smtClean="0"/>
              <a:t> Controllers</a:t>
            </a:r>
          </a:p>
          <a:p>
            <a:pPr lvl="1"/>
            <a:r>
              <a:rPr lang="en-US" dirty="0" smtClean="0"/>
              <a:t>What do applications really need here?</a:t>
            </a:r>
          </a:p>
          <a:p>
            <a:pPr lvl="1"/>
            <a:r>
              <a:rPr lang="en-US" dirty="0" smtClean="0"/>
              <a:t>How can we support a production infrastructure?</a:t>
            </a:r>
          </a:p>
          <a:p>
            <a:pPr lvl="1"/>
            <a:r>
              <a:rPr lang="en-US" dirty="0" smtClean="0"/>
              <a:t>How can we move beyond special set-ups for demos?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7A6-0B40-844C-BDE2-806A666C369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21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Path Hinting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2368"/>
            <a:ext cx="3392050" cy="4953796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nject </a:t>
            </a:r>
            <a:r>
              <a:rPr lang="en-US" dirty="0"/>
              <a:t>additional metadata into the BGP routing table to help networks make more informed decisions about the best way to handle </a:t>
            </a:r>
            <a:r>
              <a:rPr lang="en-US" dirty="0" smtClean="0"/>
              <a:t>traffic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7A6-0B40-844C-BDE2-806A666C369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Main HD:Users:leea:Desktop:TP4:tp4 path hinting 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42" y="1350897"/>
            <a:ext cx="4876258" cy="3882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20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User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Directly engage with </a:t>
            </a:r>
            <a:r>
              <a:rPr lang="en-US" dirty="0"/>
              <a:t>user </a:t>
            </a:r>
            <a:r>
              <a:rPr lang="en-US" dirty="0" smtClean="0"/>
              <a:t>communities</a:t>
            </a:r>
          </a:p>
          <a:p>
            <a:r>
              <a:rPr lang="en-US" dirty="0"/>
              <a:t>F</a:t>
            </a:r>
            <a:r>
              <a:rPr lang="en-US" dirty="0" smtClean="0"/>
              <a:t>ocusing </a:t>
            </a:r>
            <a:r>
              <a:rPr lang="en-US" dirty="0"/>
              <a:t>on end-to-end </a:t>
            </a:r>
            <a:r>
              <a:rPr lang="en-US" dirty="0" smtClean="0"/>
              <a:t>performance</a:t>
            </a:r>
          </a:p>
          <a:p>
            <a:r>
              <a:rPr lang="en-US" dirty="0" smtClean="0"/>
              <a:t>Application </a:t>
            </a:r>
            <a:r>
              <a:rPr lang="en-US" dirty="0"/>
              <a:t>Advocacy Specialists will work closely </a:t>
            </a:r>
            <a:r>
              <a:rPr lang="en-US" dirty="0" smtClean="0"/>
              <a:t>with end users with network needs</a:t>
            </a:r>
          </a:p>
          <a:p>
            <a:pPr lvl="1"/>
            <a:r>
              <a:rPr lang="en-US" dirty="0" smtClean="0"/>
              <a:t>including US </a:t>
            </a:r>
            <a:r>
              <a:rPr lang="en-US" dirty="0"/>
              <a:t>branch campuses in </a:t>
            </a:r>
            <a:r>
              <a:rPr lang="en-US" dirty="0" smtClean="0"/>
              <a:t>Asia</a:t>
            </a:r>
          </a:p>
          <a:p>
            <a:r>
              <a:rPr lang="en-US" dirty="0" smtClean="0"/>
              <a:t>We’ll talk about this more later….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7A6-0B40-844C-BDE2-806A666C369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2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TransPAC4 at 100,000 feet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not building a network simply to create a network</a:t>
            </a:r>
          </a:p>
          <a:p>
            <a:r>
              <a:rPr lang="en-US" dirty="0" smtClean="0"/>
              <a:t>We’re building a communication paths to support science and research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7A6-0B40-844C-BDE2-806A666C369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46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45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TransPAC3-TransPAC4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Need to maintain support for current commitments</a:t>
            </a:r>
          </a:p>
          <a:p>
            <a:r>
              <a:rPr lang="en-US" sz="2800" dirty="0" smtClean="0"/>
              <a:t>Some upgrades have been started as part of TransPAC3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53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7A6-0B40-844C-BDE2-806A666C369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slideshow-postc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6035" y="0"/>
            <a:ext cx="9929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3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Next 5 years of TransPAC in a nutshell</a:t>
            </a:r>
          </a:p>
          <a:p>
            <a:r>
              <a:rPr lang="en-US" dirty="0" smtClean="0"/>
              <a:t>How circuits may change</a:t>
            </a:r>
          </a:p>
          <a:p>
            <a:r>
              <a:rPr lang="en-US" dirty="0" smtClean="0"/>
              <a:t>LA Upgrade</a:t>
            </a:r>
          </a:p>
          <a:p>
            <a:r>
              <a:rPr lang="en-US" dirty="0" smtClean="0"/>
              <a:t>Monitoring</a:t>
            </a:r>
          </a:p>
          <a:p>
            <a:r>
              <a:rPr lang="en-US" dirty="0" smtClean="0"/>
              <a:t>Applications and support</a:t>
            </a:r>
          </a:p>
          <a:p>
            <a:r>
              <a:rPr lang="en-US" dirty="0" smtClean="0"/>
              <a:t>Other IU work in this area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://internationalnetworking.indiana.edu/</a:t>
            </a: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7A6-0B40-844C-BDE2-806A666C369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TransPAC3-TransPAC4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Current LA-Tokyo NSF funded link is extended through August</a:t>
            </a:r>
          </a:p>
          <a:p>
            <a:r>
              <a:rPr lang="en-US" sz="2800" dirty="0" smtClean="0"/>
              <a:t>JGN is continuing theirs as well</a:t>
            </a:r>
          </a:p>
          <a:p>
            <a:r>
              <a:rPr lang="en-US" sz="2800" dirty="0" smtClean="0"/>
              <a:t>CERNET link will be supported by I2, as agreed when it was set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05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 New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be bidding for new </a:t>
            </a:r>
            <a:r>
              <a:rPr lang="en-US" dirty="0" smtClean="0"/>
              <a:t>links in April-May</a:t>
            </a:r>
          </a:p>
          <a:p>
            <a:r>
              <a:rPr lang="en-US" dirty="0" smtClean="0"/>
              <a:t>We had proposed</a:t>
            </a:r>
          </a:p>
          <a:p>
            <a:pPr lvl="1"/>
            <a:r>
              <a:rPr lang="en-US" dirty="0" smtClean="0"/>
              <a:t>Phase 1 (2015-2016)</a:t>
            </a:r>
          </a:p>
          <a:p>
            <a:pPr lvl="2"/>
            <a:r>
              <a:rPr lang="en-US" dirty="0" smtClean="0"/>
              <a:t>10G LA-Japan</a:t>
            </a:r>
          </a:p>
          <a:p>
            <a:pPr lvl="2"/>
            <a:r>
              <a:rPr lang="en-US" dirty="0" smtClean="0"/>
              <a:t>10G Seattle-??</a:t>
            </a:r>
          </a:p>
          <a:p>
            <a:pPr lvl="1"/>
            <a:r>
              <a:rPr lang="en-US" dirty="0" smtClean="0"/>
              <a:t>Phase 2 (2017-2020)</a:t>
            </a:r>
          </a:p>
          <a:p>
            <a:pPr lvl="2"/>
            <a:r>
              <a:rPr lang="en-US" dirty="0" smtClean="0"/>
              <a:t>100G upgrades</a:t>
            </a:r>
          </a:p>
          <a:p>
            <a:endParaRPr lang="en-US" dirty="0"/>
          </a:p>
          <a:p>
            <a:r>
              <a:rPr lang="en-US" dirty="0" smtClean="0"/>
              <a:t>That said, we’re really dealing with a funding limit so if we could do 100G sooner with the funds we have we would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18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A New Link Be Chosen?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Budget</a:t>
            </a:r>
          </a:p>
          <a:p>
            <a:r>
              <a:rPr lang="en-US" sz="2800" dirty="0" smtClean="0"/>
              <a:t>Route need</a:t>
            </a:r>
          </a:p>
          <a:p>
            <a:r>
              <a:rPr lang="en-US" sz="2800" dirty="0" smtClean="0"/>
              <a:t>Redundancy</a:t>
            </a:r>
          </a:p>
          <a:p>
            <a:r>
              <a:rPr lang="en-US" sz="2800" dirty="0" smtClean="0"/>
              <a:t>Open Exchange End Point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67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Exchange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276"/>
            <a:ext cx="7886700" cy="49756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Based on the IREN definition</a:t>
            </a:r>
          </a:p>
          <a:p>
            <a:pPr lvl="1"/>
            <a:r>
              <a:rPr lang="en-US" dirty="0">
                <a:hlinkClick r:id="rId2"/>
              </a:rPr>
              <a:t>https://fasterdata.es.net/nsf-iren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r>
              <a:rPr lang="en-US" dirty="0" smtClean="0"/>
              <a:t>Operated </a:t>
            </a:r>
            <a:r>
              <a:rPr lang="en-US" dirty="0"/>
              <a:t>by the countries and/or </a:t>
            </a:r>
            <a:r>
              <a:rPr lang="en-US" dirty="0" smtClean="0"/>
              <a:t>]NRENs </a:t>
            </a:r>
            <a:r>
              <a:rPr lang="en-US" dirty="0"/>
              <a:t>in which they are located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At least </a:t>
            </a:r>
            <a:r>
              <a:rPr lang="en-US" dirty="0"/>
              <a:t>two connections to the Backbone for redundancy and </a:t>
            </a:r>
            <a:r>
              <a:rPr lang="en-US" dirty="0" smtClean="0"/>
              <a:t>reliability</a:t>
            </a:r>
            <a:endParaRPr lang="en-US" dirty="0"/>
          </a:p>
          <a:p>
            <a:r>
              <a:rPr lang="en-US" dirty="0" smtClean="0"/>
              <a:t>Allow additional </a:t>
            </a:r>
            <a:r>
              <a:rPr lang="en-US" dirty="0"/>
              <a:t>international links to NRENs, </a:t>
            </a:r>
            <a:r>
              <a:rPr lang="en-US" dirty="0" smtClean="0"/>
              <a:t>aggregators, </a:t>
            </a:r>
            <a:r>
              <a:rPr lang="en-US" dirty="0"/>
              <a:t>and regional </a:t>
            </a:r>
            <a:r>
              <a:rPr lang="en-US" dirty="0" smtClean="0"/>
              <a:t>consortia</a:t>
            </a:r>
          </a:p>
          <a:p>
            <a:r>
              <a:rPr lang="en-US" dirty="0" smtClean="0"/>
              <a:t>Provide </a:t>
            </a:r>
            <a:r>
              <a:rPr lang="en-US" dirty="0"/>
              <a:t>an </a:t>
            </a:r>
            <a:r>
              <a:rPr lang="en-US" dirty="0" smtClean="0"/>
              <a:t>experimental </a:t>
            </a:r>
            <a:r>
              <a:rPr lang="en-US" dirty="0"/>
              <a:t>platform </a:t>
            </a:r>
            <a:endParaRPr lang="en-US" dirty="0" smtClean="0"/>
          </a:p>
          <a:p>
            <a:r>
              <a:rPr lang="en-US" dirty="0" smtClean="0"/>
              <a:t>Provide </a:t>
            </a:r>
            <a:r>
              <a:rPr lang="en-US" dirty="0"/>
              <a:t>layer 1-3 connectivity services with policies supporting bi-lateral peering at layers 2-</a:t>
            </a:r>
            <a:r>
              <a:rPr lang="en-US" dirty="0" smtClean="0"/>
              <a:t>3</a:t>
            </a:r>
          </a:p>
          <a:p>
            <a:r>
              <a:rPr lang="en-US" dirty="0" smtClean="0"/>
              <a:t>Share measurement and monitoring data (active and passive)</a:t>
            </a:r>
          </a:p>
          <a:p>
            <a:r>
              <a:rPr lang="en-US" dirty="0" smtClean="0"/>
              <a:t>Have a “reasonable” cost model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92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Peerings</a:t>
            </a:r>
            <a:r>
              <a:rPr lang="en-US" dirty="0" smtClean="0"/>
              <a:t> and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links are growing and changing</a:t>
            </a:r>
          </a:p>
          <a:p>
            <a:r>
              <a:rPr lang="en-US" dirty="0" smtClean="0"/>
              <a:t>Will need to be updated</a:t>
            </a:r>
          </a:p>
          <a:p>
            <a:r>
              <a:rPr lang="en-US" dirty="0" smtClean="0"/>
              <a:t>Suggested venue? Timing?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32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Comments?Questions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65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started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 Angeles POP update</a:t>
            </a:r>
          </a:p>
          <a:p>
            <a:r>
              <a:rPr lang="en-US" dirty="0" smtClean="0"/>
              <a:t>Additional data collection</a:t>
            </a:r>
          </a:p>
          <a:p>
            <a:r>
              <a:rPr lang="en-US" dirty="0" smtClean="0"/>
              <a:t>100G tester deployment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3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81" y="94450"/>
            <a:ext cx="7886700" cy="1071540"/>
          </a:xfrm>
        </p:spPr>
        <p:txBody>
          <a:bodyPr/>
          <a:lstStyle/>
          <a:p>
            <a:r>
              <a:rPr lang="en-US" dirty="0" smtClean="0"/>
              <a:t>Current Los Angeles POP Layout</a:t>
            </a:r>
            <a:endParaRPr lang="en-US" dirty="0"/>
          </a:p>
        </p:txBody>
      </p:sp>
      <p:pic>
        <p:nvPicPr>
          <p:cNvPr id="5" name="Picture 4" descr="LA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5271"/>
            <a:ext cx="9144000" cy="431390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03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80" y="1"/>
            <a:ext cx="7886700" cy="1301328"/>
          </a:xfrm>
        </p:spPr>
        <p:txBody>
          <a:bodyPr/>
          <a:lstStyle/>
          <a:p>
            <a:r>
              <a:rPr lang="en-US" dirty="0" smtClean="0"/>
              <a:t>Los Angeles POP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Installation of IXIA 100G test set</a:t>
            </a:r>
          </a:p>
          <a:p>
            <a:r>
              <a:rPr lang="en-US" dirty="0"/>
              <a:t>Upgrade of Pacific Wave connection to 100G</a:t>
            </a:r>
          </a:p>
          <a:p>
            <a:pPr lvl="1"/>
            <a:r>
              <a:rPr lang="en-US" dirty="0"/>
              <a:t>With multiple 10G links, there is possibility of exceeding 10G traffic</a:t>
            </a:r>
          </a:p>
          <a:p>
            <a:pPr lvl="1"/>
            <a:r>
              <a:rPr lang="en-US" dirty="0"/>
              <a:t>Also need to support new Seattle POP</a:t>
            </a:r>
          </a:p>
          <a:p>
            <a:r>
              <a:rPr lang="en-US" dirty="0"/>
              <a:t>Update Servers</a:t>
            </a:r>
          </a:p>
          <a:p>
            <a:pPr lvl="1"/>
            <a:r>
              <a:rPr lang="en-US" dirty="0" err="1"/>
              <a:t>perfSONAR</a:t>
            </a:r>
            <a:endParaRPr lang="en-US" dirty="0"/>
          </a:p>
          <a:p>
            <a:pPr lvl="1"/>
            <a:r>
              <a:rPr lang="en-US" dirty="0" smtClean="0"/>
              <a:t>Phoebus</a:t>
            </a:r>
          </a:p>
          <a:p>
            <a:r>
              <a:rPr lang="en-US" dirty="0" smtClean="0"/>
              <a:t>Increase flow data capabilities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13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02" y="0"/>
            <a:ext cx="7886700" cy="1113183"/>
          </a:xfrm>
        </p:spPr>
        <p:txBody>
          <a:bodyPr/>
          <a:lstStyle/>
          <a:p>
            <a:r>
              <a:rPr lang="en-US" dirty="0" smtClean="0"/>
              <a:t>Los Angeles POP Upgrade</a:t>
            </a:r>
            <a:endParaRPr lang="en-US" dirty="0"/>
          </a:p>
        </p:txBody>
      </p:sp>
      <p:pic>
        <p:nvPicPr>
          <p:cNvPr id="5" name="Picture 4" descr="LA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894"/>
            <a:ext cx="9144000" cy="431390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7A6-0B40-844C-BDE2-806A666C369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slideshow-postc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6035" y="0"/>
            <a:ext cx="9929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67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240" y="0"/>
            <a:ext cx="7886700" cy="1325563"/>
          </a:xfrm>
        </p:spPr>
        <p:txBody>
          <a:bodyPr/>
          <a:lstStyle/>
          <a:p>
            <a:r>
              <a:rPr lang="en-US" dirty="0" smtClean="0"/>
              <a:t>Architectural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0988"/>
            <a:ext cx="7886700" cy="4351338"/>
          </a:xfrm>
        </p:spPr>
        <p:txBody>
          <a:bodyPr/>
          <a:lstStyle/>
          <a:p>
            <a:r>
              <a:rPr lang="en-US" dirty="0" smtClean="0"/>
              <a:t>These are not set in stone</a:t>
            </a:r>
          </a:p>
          <a:p>
            <a:r>
              <a:rPr lang="en-US" dirty="0" smtClean="0"/>
              <a:t>Discussion with our partners about:</a:t>
            </a:r>
          </a:p>
          <a:p>
            <a:pPr lvl="1"/>
            <a:r>
              <a:rPr lang="en-US" dirty="0" smtClean="0"/>
              <a:t>ION decommission</a:t>
            </a:r>
          </a:p>
          <a:p>
            <a:pPr lvl="1"/>
            <a:r>
              <a:rPr lang="en-US" dirty="0" smtClean="0"/>
              <a:t>Increased support for SDN</a:t>
            </a:r>
          </a:p>
          <a:p>
            <a:pPr lvl="2"/>
            <a:r>
              <a:rPr lang="en-US" dirty="0" smtClean="0"/>
              <a:t>FSFW</a:t>
            </a:r>
          </a:p>
          <a:p>
            <a:pPr lvl="2"/>
            <a:r>
              <a:rPr lang="en-US" dirty="0" smtClean="0"/>
              <a:t>Other SDN experimentation</a:t>
            </a:r>
          </a:p>
          <a:p>
            <a:pPr lvl="1"/>
            <a:r>
              <a:rPr lang="en-US" dirty="0" smtClean="0"/>
              <a:t>Topology changes</a:t>
            </a:r>
          </a:p>
          <a:p>
            <a:pPr lvl="1"/>
            <a:r>
              <a:rPr lang="en-US" dirty="0" smtClean="0"/>
              <a:t>Termination point for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TransPAC</a:t>
            </a:r>
            <a:r>
              <a:rPr lang="en-US" dirty="0" smtClean="0"/>
              <a:t> 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49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060" y="0"/>
            <a:ext cx="7886700" cy="1325563"/>
          </a:xfrm>
        </p:spPr>
        <p:txBody>
          <a:bodyPr/>
          <a:lstStyle/>
          <a:p>
            <a:r>
              <a:rPr lang="en-US" dirty="0" smtClean="0"/>
              <a:t>Architectural ideas</a:t>
            </a:r>
            <a:endParaRPr lang="en-US" dirty="0"/>
          </a:p>
        </p:txBody>
      </p:sp>
      <p:pic>
        <p:nvPicPr>
          <p:cNvPr id="5" name="Picture 4" descr="LA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013"/>
            <a:ext cx="9144000" cy="49130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82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and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and Passive data collection</a:t>
            </a:r>
          </a:p>
          <a:p>
            <a:pPr lvl="1"/>
            <a:r>
              <a:rPr lang="en-US" dirty="0" smtClean="0"/>
              <a:t>Upgraded infrastructure to collect flow data</a:t>
            </a:r>
          </a:p>
          <a:p>
            <a:pPr lvl="1"/>
            <a:r>
              <a:rPr lang="en-US" dirty="0" smtClean="0"/>
              <a:t>Continued use of </a:t>
            </a:r>
            <a:r>
              <a:rPr lang="en-US" dirty="0" err="1" smtClean="0"/>
              <a:t>GlobalNOC</a:t>
            </a:r>
            <a:r>
              <a:rPr lang="en-US" dirty="0" smtClean="0"/>
              <a:t> tools such as SNAPP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Wednesday 2pm – Network Engineering Session	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TransPAC</a:t>
            </a:r>
            <a:r>
              <a:rPr lang="en-US" dirty="0"/>
              <a:t> Measurement &amp; Performance </a:t>
            </a:r>
            <a:r>
              <a:rPr lang="en-US" dirty="0" smtClean="0"/>
              <a:t>Activities”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60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100G Ixia Tester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IXIA XM2 tester with 100G module</a:t>
            </a:r>
          </a:p>
          <a:p>
            <a:r>
              <a:rPr lang="en-US" dirty="0" smtClean="0"/>
              <a:t>Available for use by anyone who wants to use it</a:t>
            </a:r>
          </a:p>
          <a:p>
            <a:pPr lvl="1"/>
            <a:r>
              <a:rPr lang="en-US" dirty="0" smtClean="0"/>
              <a:t>VLAN across </a:t>
            </a:r>
            <a:r>
              <a:rPr lang="en-US" dirty="0" err="1" smtClean="0"/>
              <a:t>PacificWave</a:t>
            </a:r>
            <a:endParaRPr lang="en-US" dirty="0" smtClean="0"/>
          </a:p>
          <a:p>
            <a:pPr lvl="1"/>
            <a:r>
              <a:rPr lang="en-US" dirty="0" smtClean="0"/>
              <a:t>Physically rehome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09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Comments?Questions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45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Couple Related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42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PerfSonar</a:t>
            </a:r>
            <a:r>
              <a:rPr lang="en-US" dirty="0" smtClean="0"/>
              <a:t> in Emerging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Partnering with NSRC and ESnet</a:t>
            </a:r>
          </a:p>
          <a:p>
            <a:r>
              <a:rPr lang="en-US" dirty="0" smtClean="0"/>
              <a:t>Help </a:t>
            </a:r>
            <a:r>
              <a:rPr lang="en-US" dirty="0"/>
              <a:t>expand the number of </a:t>
            </a:r>
            <a:r>
              <a:rPr lang="en-US" dirty="0" smtClean="0"/>
              <a:t>perfSONAR deployments </a:t>
            </a:r>
            <a:r>
              <a:rPr lang="en-US" dirty="0"/>
              <a:t>was part of the work proposed</a:t>
            </a:r>
          </a:p>
          <a:p>
            <a:r>
              <a:rPr lang="en-US" dirty="0" smtClean="0"/>
              <a:t>Two</a:t>
            </a:r>
            <a:r>
              <a:rPr lang="en-US" dirty="0"/>
              <a:t>-pronged approach</a:t>
            </a:r>
          </a:p>
          <a:p>
            <a:pPr lvl="1"/>
            <a:r>
              <a:rPr lang="en-US" dirty="0" smtClean="0"/>
              <a:t>Training </a:t>
            </a:r>
            <a:r>
              <a:rPr lang="en-US" dirty="0"/>
              <a:t>for network </a:t>
            </a:r>
            <a:r>
              <a:rPr lang="en-US" dirty="0" smtClean="0"/>
              <a:t>engineers</a:t>
            </a:r>
          </a:p>
          <a:p>
            <a:pPr lvl="2"/>
            <a:r>
              <a:rPr lang="en-US" dirty="0" smtClean="0"/>
              <a:t>Hands on exercises</a:t>
            </a:r>
          </a:p>
          <a:p>
            <a:pPr lvl="2"/>
            <a:r>
              <a:rPr lang="en-US" dirty="0" smtClean="0"/>
              <a:t>Development of additional materials including videos</a:t>
            </a:r>
          </a:p>
          <a:p>
            <a:pPr lvl="1"/>
            <a:r>
              <a:rPr lang="en-US" dirty="0" smtClean="0"/>
              <a:t>Equipment </a:t>
            </a:r>
            <a:r>
              <a:rPr lang="en-US" dirty="0"/>
              <a:t>for perfSONAR nodes, </a:t>
            </a:r>
            <a:r>
              <a:rPr lang="en-US" dirty="0" smtClean="0"/>
              <a:t>including installation </a:t>
            </a:r>
            <a:r>
              <a:rPr lang="en-US" dirty="0"/>
              <a:t>assistance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126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and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</a:t>
            </a:r>
            <a:r>
              <a:rPr lang="en-US" dirty="0"/>
              <a:t>with NRENs in emerging regions</a:t>
            </a:r>
          </a:p>
          <a:p>
            <a:r>
              <a:rPr lang="en-US" dirty="0" smtClean="0"/>
              <a:t>Goal </a:t>
            </a:r>
            <a:r>
              <a:rPr lang="en-US" dirty="0"/>
              <a:t>is to get one perfSONAR node in every </a:t>
            </a:r>
            <a:r>
              <a:rPr lang="en-US" dirty="0" smtClean="0"/>
              <a:t>POP in </a:t>
            </a:r>
            <a:r>
              <a:rPr lang="en-US" dirty="0"/>
              <a:t>each of the selected NRENs</a:t>
            </a:r>
          </a:p>
          <a:p>
            <a:pPr lvl="1"/>
            <a:r>
              <a:rPr lang="en-US" dirty="0" smtClean="0"/>
              <a:t>Hardware </a:t>
            </a:r>
            <a:r>
              <a:rPr lang="en-US" dirty="0"/>
              <a:t>and assistance to install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equipment to emerging NRENs</a:t>
            </a:r>
          </a:p>
          <a:p>
            <a:pPr lvl="1"/>
            <a:r>
              <a:rPr lang="en-US" dirty="0" smtClean="0"/>
              <a:t>Send </a:t>
            </a:r>
            <a:r>
              <a:rPr lang="en-US" dirty="0"/>
              <a:t>engineers to remote NREN to </a:t>
            </a:r>
            <a:r>
              <a:rPr lang="en-US" dirty="0" smtClean="0"/>
              <a:t>provide some </a:t>
            </a:r>
            <a:r>
              <a:rPr lang="en-US" dirty="0"/>
              <a:t>hands on help and assist with installation</a:t>
            </a:r>
          </a:p>
          <a:p>
            <a:r>
              <a:rPr lang="en-US" dirty="0" smtClean="0"/>
              <a:t>Initial </a:t>
            </a:r>
            <a:r>
              <a:rPr lang="en-US" dirty="0"/>
              <a:t>“trial” with two </a:t>
            </a:r>
            <a:r>
              <a:rPr lang="en-US" dirty="0" smtClean="0"/>
              <a:t>NRENs</a:t>
            </a:r>
          </a:p>
          <a:p>
            <a:pPr lvl="1"/>
            <a:r>
              <a:rPr lang="en-US" dirty="0" smtClean="0"/>
              <a:t>Kenya</a:t>
            </a:r>
          </a:p>
          <a:p>
            <a:pPr lvl="1"/>
            <a:r>
              <a:rPr lang="en-US" dirty="0"/>
              <a:t>PREGINET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54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Right-sizing the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Emerging </a:t>
            </a:r>
            <a:r>
              <a:rPr lang="en-US" dirty="0"/>
              <a:t>NRENs often have </a:t>
            </a:r>
            <a:r>
              <a:rPr lang="en-US" dirty="0" smtClean="0"/>
              <a:t>different characteristics</a:t>
            </a:r>
            <a:endParaRPr lang="en-US" dirty="0"/>
          </a:p>
          <a:p>
            <a:pPr lvl="1"/>
            <a:r>
              <a:rPr lang="en-US" dirty="0" smtClean="0"/>
              <a:t>1Gbs </a:t>
            </a:r>
            <a:r>
              <a:rPr lang="en-US" dirty="0"/>
              <a:t>and lower link speeds in backbone</a:t>
            </a:r>
          </a:p>
          <a:p>
            <a:pPr lvl="1"/>
            <a:r>
              <a:rPr lang="en-US" dirty="0" smtClean="0"/>
              <a:t>POPs </a:t>
            </a:r>
            <a:r>
              <a:rPr lang="en-US" dirty="0"/>
              <a:t>sometimes are very space limited </a:t>
            </a:r>
            <a:r>
              <a:rPr lang="en-US" dirty="0" smtClean="0"/>
              <a:t>and might </a:t>
            </a:r>
            <a:r>
              <a:rPr lang="en-US" dirty="0"/>
              <a:t>not even have 4-post racks</a:t>
            </a:r>
          </a:p>
          <a:p>
            <a:pPr lvl="1"/>
            <a:r>
              <a:rPr lang="en-US" dirty="0" smtClean="0"/>
              <a:t>POPs </a:t>
            </a:r>
            <a:r>
              <a:rPr lang="en-US" dirty="0"/>
              <a:t>can be power </a:t>
            </a:r>
            <a:r>
              <a:rPr lang="en-US" dirty="0" smtClean="0"/>
              <a:t>limited</a:t>
            </a:r>
          </a:p>
          <a:p>
            <a:r>
              <a:rPr lang="en-US" dirty="0" smtClean="0"/>
              <a:t> </a:t>
            </a:r>
            <a:r>
              <a:rPr lang="en-US" dirty="0"/>
              <a:t>Don’t want and don’t need same level </a:t>
            </a:r>
            <a:r>
              <a:rPr lang="en-US" dirty="0" smtClean="0"/>
              <a:t>of hardware </a:t>
            </a:r>
            <a:r>
              <a:rPr lang="en-US" dirty="0"/>
              <a:t>we might use </a:t>
            </a:r>
            <a:r>
              <a:rPr lang="en-US" dirty="0" smtClean="0"/>
              <a:t>elsewhere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0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IRNC Monitoring: NetSage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 project with UC Davis, </a:t>
            </a:r>
            <a:r>
              <a:rPr lang="en-US" dirty="0" err="1" smtClean="0"/>
              <a:t>Esnet</a:t>
            </a:r>
            <a:r>
              <a:rPr lang="en-US" dirty="0" smtClean="0"/>
              <a:t> and U. Hawaii</a:t>
            </a:r>
          </a:p>
          <a:p>
            <a:r>
              <a:rPr lang="en-US" dirty="0" smtClean="0"/>
              <a:t>Open, </a:t>
            </a:r>
            <a:r>
              <a:rPr lang="en-US" dirty="0"/>
              <a:t>privacy-</a:t>
            </a:r>
            <a:r>
              <a:rPr lang="en-US" dirty="0" smtClean="0"/>
              <a:t>aware, </a:t>
            </a:r>
            <a:r>
              <a:rPr lang="en-US" dirty="0"/>
              <a:t>network measurement, analysis, and visualization service </a:t>
            </a:r>
            <a:endParaRPr lang="en-US" dirty="0" smtClean="0"/>
          </a:p>
          <a:p>
            <a:r>
              <a:rPr lang="en-US" dirty="0" smtClean="0"/>
              <a:t>Designed </a:t>
            </a:r>
            <a:r>
              <a:rPr lang="en-US" dirty="0"/>
              <a:t>to address the needs of today’s international </a:t>
            </a:r>
            <a:r>
              <a:rPr lang="en-US" dirty="0" smtClean="0"/>
              <a:t>networks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Active and passive measurements over IRNC Backbones and Exchange Points</a:t>
            </a:r>
          </a:p>
          <a:p>
            <a:r>
              <a:rPr lang="en-US" dirty="0" smtClean="0"/>
              <a:t>Focus on privacy issues</a:t>
            </a:r>
          </a:p>
          <a:p>
            <a:r>
              <a:rPr lang="en-US" dirty="0" smtClean="0"/>
              <a:t>Better visualization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9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TransPAC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15+ year history</a:t>
            </a:r>
          </a:p>
          <a:p>
            <a:r>
              <a:rPr lang="en-US" sz="2800" dirty="0" smtClean="0"/>
              <a:t>Cooperative </a:t>
            </a:r>
            <a:r>
              <a:rPr lang="en-US" sz="2800" dirty="0"/>
              <a:t>partnership among Indiana University, APAN, </a:t>
            </a:r>
            <a:r>
              <a:rPr lang="en-US" sz="2800" dirty="0" smtClean="0"/>
              <a:t>TEIN*CC, JGN-x/NICT</a:t>
            </a:r>
            <a:r>
              <a:rPr lang="en-US" sz="2800" dirty="0"/>
              <a:t>-Japan, NII-</a:t>
            </a:r>
            <a:r>
              <a:rPr lang="en-US" sz="2800" dirty="0" smtClean="0"/>
              <a:t>Japan, </a:t>
            </a:r>
            <a:r>
              <a:rPr lang="en-US" sz="2800" dirty="0"/>
              <a:t>CERNET</a:t>
            </a:r>
            <a:r>
              <a:rPr lang="en-US" sz="2800" dirty="0" smtClean="0"/>
              <a:t>, and others</a:t>
            </a:r>
            <a:endParaRPr lang="en-US" sz="2800" dirty="0"/>
          </a:p>
          <a:p>
            <a:r>
              <a:rPr lang="en-US" sz="2800" dirty="0"/>
              <a:t>30Gbps deployed between US and </a:t>
            </a:r>
            <a:r>
              <a:rPr lang="en-US" sz="2800" dirty="0" smtClean="0"/>
              <a:t>Asia</a:t>
            </a:r>
            <a:endParaRPr lang="en-US" sz="2800" dirty="0"/>
          </a:p>
          <a:p>
            <a:pPr lvl="1"/>
            <a:r>
              <a:rPr lang="en-US" sz="2400" dirty="0" smtClean="0"/>
              <a:t>10Gbps LA</a:t>
            </a:r>
            <a:r>
              <a:rPr lang="en-US" sz="2400" dirty="0"/>
              <a:t>-</a:t>
            </a:r>
            <a:r>
              <a:rPr lang="en-US" sz="2400" dirty="0" smtClean="0"/>
              <a:t>Tokyo funded by NSF</a:t>
            </a:r>
            <a:endParaRPr lang="en-US" sz="2400" dirty="0"/>
          </a:p>
          <a:p>
            <a:pPr lvl="1"/>
            <a:r>
              <a:rPr lang="en-US" sz="2400" dirty="0" smtClean="0"/>
              <a:t>10Gbps Tokyo</a:t>
            </a:r>
            <a:r>
              <a:rPr lang="en-US" sz="2400" dirty="0"/>
              <a:t>-</a:t>
            </a:r>
            <a:r>
              <a:rPr lang="en-US" sz="2400" dirty="0" smtClean="0"/>
              <a:t>LA funded by NICT</a:t>
            </a:r>
          </a:p>
          <a:p>
            <a:pPr lvl="1"/>
            <a:r>
              <a:rPr lang="en-US" sz="2400" dirty="0" smtClean="0"/>
              <a:t>10Gbps LA</a:t>
            </a:r>
            <a:r>
              <a:rPr lang="en-US" sz="2400" dirty="0"/>
              <a:t>-</a:t>
            </a:r>
            <a:r>
              <a:rPr lang="en-US" sz="2400" dirty="0" smtClean="0"/>
              <a:t>Beijing funded by CERNET</a:t>
            </a:r>
            <a:r>
              <a:rPr lang="en-US" sz="2400" dirty="0"/>
              <a:t>+NSF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7A6-0B40-844C-BDE2-806A666C369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5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NetSage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	Current traffic patterns across IRNC links, and the ability to anticipate growth trends for capacity-planning purposes;</a:t>
            </a:r>
          </a:p>
          <a:p>
            <a:r>
              <a:rPr lang="en-US" dirty="0"/>
              <a:t>2)	The main sources and sinks of large, elephant flows to know where to focus outreach and training opportunities; and</a:t>
            </a:r>
          </a:p>
          <a:p>
            <a:r>
              <a:rPr lang="en-US" dirty="0"/>
              <a:t>3)	Where packet loss is occurring, whether the cause is congestion or other issues, and what impact it has on end-to-end performance.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547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IRNC NOC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Single</a:t>
            </a:r>
            <a:r>
              <a:rPr lang="en-US" dirty="0"/>
              <a:t>, centralized </a:t>
            </a:r>
            <a:r>
              <a:rPr lang="en-US" dirty="0" smtClean="0"/>
              <a:t>NOC </a:t>
            </a:r>
            <a:r>
              <a:rPr lang="en-US" dirty="0"/>
              <a:t>for IRNC funded infrastructure </a:t>
            </a:r>
            <a:r>
              <a:rPr lang="en-US" dirty="0" smtClean="0"/>
              <a:t>projects</a:t>
            </a:r>
          </a:p>
          <a:p>
            <a:pPr lvl="1"/>
            <a:r>
              <a:rPr lang="en-US" dirty="0" smtClean="0"/>
              <a:t>A 24x7x365 NOC</a:t>
            </a:r>
            <a:endParaRPr lang="en-US" dirty="0"/>
          </a:p>
          <a:p>
            <a:pPr lvl="1"/>
            <a:r>
              <a:rPr lang="en-US" dirty="0" smtClean="0"/>
              <a:t>Focus </a:t>
            </a:r>
            <a:r>
              <a:rPr lang="en-US" dirty="0"/>
              <a:t>on proactive response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Rich </a:t>
            </a:r>
            <a:r>
              <a:rPr lang="en-US" dirty="0"/>
              <a:t>and transparent operational reporting,</a:t>
            </a:r>
          </a:p>
          <a:p>
            <a:pPr lvl="1"/>
            <a:r>
              <a:rPr lang="en-US" dirty="0" smtClean="0"/>
              <a:t>End</a:t>
            </a:r>
            <a:r>
              <a:rPr lang="en-US" dirty="0"/>
              <a:t>-to-end performance engagement.</a:t>
            </a:r>
          </a:p>
          <a:p>
            <a:r>
              <a:rPr lang="en-US" dirty="0" smtClean="0"/>
              <a:t>GlobalNOC </a:t>
            </a:r>
            <a:r>
              <a:rPr lang="en-US" dirty="0"/>
              <a:t>Service Desk </a:t>
            </a:r>
            <a:r>
              <a:rPr lang="en-US" dirty="0" smtClean="0"/>
              <a:t>as centralized </a:t>
            </a:r>
            <a:r>
              <a:rPr lang="en-US" dirty="0"/>
              <a:t>first point of </a:t>
            </a:r>
            <a:r>
              <a:rPr lang="en-US" dirty="0" smtClean="0"/>
              <a:t>contact</a:t>
            </a:r>
          </a:p>
          <a:p>
            <a:pPr lvl="1"/>
            <a:r>
              <a:rPr lang="en-US" dirty="0" smtClean="0"/>
              <a:t>End</a:t>
            </a:r>
            <a:r>
              <a:rPr lang="en-US" dirty="0"/>
              <a:t>-to-end performance assessment/</a:t>
            </a:r>
            <a:r>
              <a:rPr lang="en-US" dirty="0" smtClean="0"/>
              <a:t>triage</a:t>
            </a:r>
          </a:p>
          <a:p>
            <a:pPr lvl="1"/>
            <a:r>
              <a:rPr lang="en-US" dirty="0" smtClean="0"/>
              <a:t>Pass </a:t>
            </a:r>
            <a:r>
              <a:rPr lang="en-US" dirty="0"/>
              <a:t>Tier II and Tier III issues to the awarded infrastructure projects’ engineering </a:t>
            </a:r>
            <a:r>
              <a:rPr lang="en-US" dirty="0" smtClean="0"/>
              <a:t>personnel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oordinating problem </a:t>
            </a:r>
            <a:r>
              <a:rPr lang="en-US" dirty="0"/>
              <a:t>resolution lifecycle from start to completion.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520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just a NOC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IRNC </a:t>
            </a:r>
            <a:r>
              <a:rPr lang="en-US" dirty="0"/>
              <a:t>End-to-end </a:t>
            </a:r>
            <a:r>
              <a:rPr lang="en-US" dirty="0" smtClean="0"/>
              <a:t>Performance Engagement </a:t>
            </a:r>
            <a:r>
              <a:rPr lang="en-US" dirty="0"/>
              <a:t>Team (e2e PET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Cross-network performance assurance team, the </a:t>
            </a:r>
            <a:endParaRPr lang="en-US" dirty="0" smtClean="0"/>
          </a:p>
          <a:p>
            <a:pPr lvl="1"/>
            <a:r>
              <a:rPr lang="en-US" dirty="0" smtClean="0"/>
              <a:t>End</a:t>
            </a:r>
            <a:r>
              <a:rPr lang="en-US" dirty="0"/>
              <a:t>-to-end performance analysis and </a:t>
            </a:r>
            <a:r>
              <a:rPr lang="en-US" dirty="0" smtClean="0"/>
              <a:t>troubleshooting</a:t>
            </a:r>
          </a:p>
          <a:p>
            <a:pPr lvl="1"/>
            <a:r>
              <a:rPr lang="en-US" dirty="0" smtClean="0"/>
              <a:t>Support data</a:t>
            </a:r>
            <a:r>
              <a:rPr lang="en-US" dirty="0"/>
              <a:t>-intensive science </a:t>
            </a:r>
            <a:r>
              <a:rPr lang="en-US" dirty="0" smtClean="0"/>
              <a:t>projects</a:t>
            </a:r>
          </a:p>
          <a:p>
            <a:r>
              <a:rPr lang="en-US" dirty="0" smtClean="0"/>
              <a:t>Team will be staffed by subject matter experts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56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Hope to know official status of these 2 proposals before the Global Summit (April)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628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Away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TransPAC4 is more than just circuits</a:t>
            </a:r>
          </a:p>
          <a:p>
            <a:pPr lvl="1"/>
            <a:r>
              <a:rPr lang="en-US" dirty="0" smtClean="0"/>
              <a:t>End user support is </a:t>
            </a:r>
            <a:r>
              <a:rPr lang="en-US" smtClean="0"/>
              <a:t>criticial</a:t>
            </a:r>
            <a:endParaRPr lang="en-US" dirty="0" smtClean="0"/>
          </a:p>
          <a:p>
            <a:r>
              <a:rPr lang="en-US" dirty="0" smtClean="0"/>
              <a:t>IU is more than just TransPAC</a:t>
            </a:r>
          </a:p>
          <a:p>
            <a:r>
              <a:rPr lang="en-US" dirty="0" smtClean="0"/>
              <a:t>Looking forward to working with all our partners!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7675-D54C-47E5-9C05-90425932EC4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941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</a:t>
            </a:r>
            <a:r>
              <a:rPr lang="en-US" dirty="0" err="1" smtClean="0"/>
              <a:t>aways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TransPAC4 is more than just circuits</a:t>
            </a:r>
          </a:p>
          <a:p>
            <a:pPr lvl="1"/>
            <a:r>
              <a:rPr lang="en-US" dirty="0"/>
              <a:t>Looking forward to working with all our partners!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have </a:t>
            </a:r>
            <a:r>
              <a:rPr lang="en-US" dirty="0" smtClean="0"/>
              <a:t>resources especially </a:t>
            </a:r>
            <a:r>
              <a:rPr lang="en-US" dirty="0"/>
              <a:t>to </a:t>
            </a:r>
            <a:r>
              <a:rPr lang="en-US" dirty="0" smtClean="0"/>
              <a:t>work with people transferring data to the US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Group Website: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err="1">
                <a:hlinkClick r:id="rId2"/>
              </a:rPr>
              <a:t>internationalnetworking.indiana.edu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Jennifer Schopf </a:t>
            </a:r>
            <a:r>
              <a:rPr lang="en-US" dirty="0"/>
              <a:t>– </a:t>
            </a:r>
            <a:r>
              <a:rPr lang="en-US" dirty="0" err="1" smtClean="0"/>
              <a:t>jmschopf@</a:t>
            </a:r>
            <a:r>
              <a:rPr lang="en-US" dirty="0" err="1"/>
              <a:t>indiana.edu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Andrew Lee – </a:t>
            </a:r>
            <a:r>
              <a:rPr lang="en-US" dirty="0" err="1" smtClean="0"/>
              <a:t>leea@indiana.edu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7A6-0B40-844C-BDE2-806A666C369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14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TransPAC3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Deployment </a:t>
            </a:r>
            <a:r>
              <a:rPr lang="en-US" dirty="0"/>
              <a:t>of measurement </a:t>
            </a:r>
            <a:r>
              <a:rPr lang="en-US" dirty="0" smtClean="0"/>
              <a:t>tools</a:t>
            </a:r>
            <a:endParaRPr lang="en-US" dirty="0"/>
          </a:p>
          <a:p>
            <a:r>
              <a:rPr lang="en-US" dirty="0"/>
              <a:t>Deployment of dynamic circuit </a:t>
            </a:r>
            <a:r>
              <a:rPr lang="en-US" dirty="0" smtClean="0"/>
              <a:t>services</a:t>
            </a:r>
            <a:endParaRPr lang="en-US" dirty="0"/>
          </a:p>
          <a:p>
            <a:r>
              <a:rPr lang="en-US" dirty="0"/>
              <a:t>Development of SDN (OpenFlow) </a:t>
            </a:r>
            <a:r>
              <a:rPr lang="en-US" dirty="0" smtClean="0"/>
              <a:t>services</a:t>
            </a:r>
          </a:p>
          <a:p>
            <a:r>
              <a:rPr lang="en-US" dirty="0" smtClean="0"/>
              <a:t>Support for application end-users</a:t>
            </a:r>
          </a:p>
          <a:p>
            <a:endParaRPr lang="en-US" dirty="0"/>
          </a:p>
          <a:p>
            <a:r>
              <a:rPr lang="en-US" dirty="0" smtClean="0"/>
              <a:t>In Year 5 of 5 year award</a:t>
            </a:r>
          </a:p>
          <a:p>
            <a:pPr lvl="1"/>
            <a:r>
              <a:rPr lang="en-US" dirty="0" smtClean="0"/>
              <a:t>Runs through May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7A6-0B40-844C-BDE2-806A666C369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6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been awarded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TransPAC4: </a:t>
            </a:r>
            <a:r>
              <a:rPr lang="en-US" b="1" dirty="0"/>
              <a:t>Pragmatic Application-Driven International Networking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To run March 2015-Feb 2020</a:t>
            </a:r>
          </a:p>
          <a:p>
            <a:r>
              <a:rPr lang="en-US" dirty="0" smtClean="0"/>
              <a:t>$4.8M over 5 years</a:t>
            </a:r>
          </a:p>
          <a:p>
            <a:r>
              <a:rPr lang="en-US" dirty="0" smtClean="0"/>
              <a:t>Includes funding for circuits, exchange points, application support, research</a:t>
            </a:r>
          </a:p>
          <a:p>
            <a:endParaRPr lang="en-US" dirty="0"/>
          </a:p>
          <a:p>
            <a:r>
              <a:rPr lang="en-US" dirty="0" smtClean="0"/>
              <a:t>Press Release:</a:t>
            </a:r>
            <a:r>
              <a:rPr lang="en-US" dirty="0"/>
              <a:t> </a:t>
            </a:r>
            <a:r>
              <a:rPr lang="en-US" u="sng" dirty="0">
                <a:hlinkClick r:id="rId2"/>
              </a:rPr>
              <a:t>http://itnews.iu.edu/articles/2015/iu-globalnoc-wins-4.8-million-asia-pacific-networking-grant.php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7A6-0B40-844C-BDE2-806A666C369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2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Letters of Support From: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6955"/>
            <a:ext cx="7886700" cy="46809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TEIN</a:t>
            </a:r>
          </a:p>
          <a:p>
            <a:r>
              <a:rPr lang="en-US" dirty="0" smtClean="0"/>
              <a:t>APAN</a:t>
            </a:r>
          </a:p>
          <a:p>
            <a:r>
              <a:rPr lang="en-US" dirty="0" smtClean="0"/>
              <a:t>DANTE</a:t>
            </a:r>
          </a:p>
          <a:p>
            <a:r>
              <a:rPr lang="en-US" dirty="0" smtClean="0"/>
              <a:t>NICT</a:t>
            </a:r>
          </a:p>
          <a:p>
            <a:r>
              <a:rPr lang="en-US" dirty="0" smtClean="0"/>
              <a:t>NII</a:t>
            </a:r>
          </a:p>
          <a:p>
            <a:r>
              <a:rPr lang="en-US" dirty="0" smtClean="0"/>
              <a:t>CERNET</a:t>
            </a:r>
          </a:p>
          <a:p>
            <a:r>
              <a:rPr lang="en-US" dirty="0" err="1" smtClean="0"/>
              <a:t>SingAREN</a:t>
            </a:r>
            <a:endParaRPr lang="en-US" dirty="0"/>
          </a:p>
          <a:p>
            <a:r>
              <a:rPr lang="en-US" dirty="0" smtClean="0"/>
              <a:t>Academia </a:t>
            </a:r>
            <a:r>
              <a:rPr lang="en-US" dirty="0" err="1" smtClean="0"/>
              <a:t>Sinica</a:t>
            </a:r>
            <a:endParaRPr lang="en-US" dirty="0"/>
          </a:p>
          <a:p>
            <a:pPr marL="0" indent="0">
              <a:buNone/>
            </a:pPr>
            <a:r>
              <a:rPr lang="en-US" sz="3600" dirty="0" smtClean="0">
                <a:solidFill>
                  <a:srgbClr val="09967F"/>
                </a:solidFill>
              </a:rPr>
              <a:t>But we’d love to have more partners!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7A6-0B40-844C-BDE2-806A666C369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30046" y="6456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08492" y="62958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64DE79-268F-4C1A-8933-263129D2AF90}" type="datetimeFigureOut">
              <a:rPr lang="en-US" smtClean="0"/>
              <a:pPr/>
              <a:t>9/9/15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437792" y="62958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847675-D54C-47E5-9C05-90425932EC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20159" y="5910843"/>
            <a:ext cx="9144001" cy="886691"/>
          </a:xfrm>
          <a:prstGeom prst="rect">
            <a:avLst/>
          </a:prstGeom>
          <a:solidFill>
            <a:srgbClr val="ABE0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 descr="IU_Signature_horz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36" y="6108841"/>
            <a:ext cx="3385067" cy="6841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0158" y="5902118"/>
            <a:ext cx="9144000" cy="140742"/>
          </a:xfrm>
          <a:prstGeom prst="rect">
            <a:avLst/>
          </a:prstGeom>
          <a:solidFill>
            <a:srgbClr val="B20838"/>
          </a:solidFill>
          <a:ln>
            <a:noFill/>
          </a:ln>
          <a:effectLst>
            <a:outerShdw blurRad="40000" dist="23000" dir="5400000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6676508" y="6059360"/>
            <a:ext cx="24473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INTERNATIONAL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NETWORKS</a:t>
            </a:r>
          </a:p>
          <a:p>
            <a:pPr algn="ctr"/>
            <a:r>
              <a:rPr lang="en-US" sz="1400" b="1" dirty="0" smtClean="0">
                <a:latin typeface="Arial"/>
                <a:cs typeface="Arial"/>
              </a:rPr>
              <a:t>At Indiana University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630160" y="63175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64DE79-268F-4C1A-8933-263129D2AF90}" type="datetimeFigureOut">
              <a:rPr lang="en-US" smtClean="0"/>
              <a:pPr/>
              <a:t>9/9/15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460" y="63175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smtClean="0">
                <a:latin typeface="Arial"/>
                <a:cs typeface="Arial"/>
              </a:rPr>
              <a:t>INTERNATIONAL NETWORKS At Indiana University 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6459460" y="63175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847675-D54C-47E5-9C05-90425932EC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09" y="5932525"/>
            <a:ext cx="9144001" cy="886691"/>
          </a:xfrm>
          <a:prstGeom prst="rect">
            <a:avLst/>
          </a:prstGeom>
          <a:solidFill>
            <a:srgbClr val="ABE0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 descr="IU_Signature_horz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04" y="6130523"/>
            <a:ext cx="3385067" cy="68412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10" y="5923800"/>
            <a:ext cx="9144000" cy="140742"/>
          </a:xfrm>
          <a:prstGeom prst="rect">
            <a:avLst/>
          </a:prstGeom>
          <a:solidFill>
            <a:srgbClr val="B20838"/>
          </a:solidFill>
          <a:ln>
            <a:noFill/>
          </a:ln>
          <a:effectLst>
            <a:outerShdw blurRad="40000" dist="23000" dir="5400000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6698176" y="6081042"/>
            <a:ext cx="24473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INTERNATIONAL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NETWORKS</a:t>
            </a:r>
          </a:p>
          <a:p>
            <a:pPr algn="ctr"/>
            <a:r>
              <a:rPr lang="en-US" sz="1400" b="1" dirty="0" smtClean="0">
                <a:latin typeface="Arial"/>
                <a:cs typeface="Arial"/>
              </a:rPr>
              <a:t>At Indiana University</a:t>
            </a:r>
            <a:endParaRPr lang="en-US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8269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Built</a:t>
            </a:r>
            <a:r>
              <a:rPr lang="en-US" sz="2800" dirty="0"/>
              <a:t>-in redundancy and alternative </a:t>
            </a:r>
            <a:r>
              <a:rPr lang="en-US" sz="2800" dirty="0" smtClean="0"/>
              <a:t>paths</a:t>
            </a:r>
            <a:endParaRPr lang="en-US" sz="2800" dirty="0"/>
          </a:p>
          <a:p>
            <a:pPr lvl="0"/>
            <a:r>
              <a:rPr lang="en-US" sz="2800" dirty="0"/>
              <a:t>Easy transition from the current TransPAC3 circuits</a:t>
            </a:r>
          </a:p>
          <a:p>
            <a:pPr lvl="0"/>
            <a:r>
              <a:rPr lang="en-US" sz="2800" dirty="0"/>
              <a:t>Complementary paths and approaches to our partners’ sister circuits</a:t>
            </a:r>
          </a:p>
          <a:p>
            <a:pPr lvl="0"/>
            <a:r>
              <a:rPr lang="en-US" sz="2800" dirty="0"/>
              <a:t>Full support of production </a:t>
            </a:r>
            <a:r>
              <a:rPr lang="en-US" sz="2800" dirty="0" smtClean="0"/>
              <a:t>traffic</a:t>
            </a:r>
          </a:p>
          <a:p>
            <a:pPr lvl="0"/>
            <a:r>
              <a:rPr lang="en-US" sz="2800" dirty="0" smtClean="0"/>
              <a:t>Ongoing </a:t>
            </a:r>
            <a:r>
              <a:rPr lang="en-US" sz="2800" dirty="0"/>
              <a:t>support for experimental traffic </a:t>
            </a:r>
            <a:endParaRPr lang="en-US" sz="2800" dirty="0" smtClean="0"/>
          </a:p>
          <a:p>
            <a:pPr lvl="0"/>
            <a:r>
              <a:rPr lang="en-US" sz="2800" dirty="0" smtClean="0"/>
              <a:t>Fiscally </a:t>
            </a:r>
            <a:r>
              <a:rPr lang="en-US" sz="2800" dirty="0"/>
              <a:t>responsible </a:t>
            </a:r>
            <a:r>
              <a:rPr lang="en-US" sz="2800" dirty="0" smtClean="0"/>
              <a:t>approaches</a:t>
            </a:r>
          </a:p>
          <a:p>
            <a:pPr lvl="0"/>
            <a:r>
              <a:rPr lang="en-US" sz="2800" u="sng" dirty="0" smtClean="0"/>
              <a:t>Two Phase Approach</a:t>
            </a:r>
            <a:endParaRPr lang="en-US" sz="28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7A6-0B40-844C-BDE2-806A666C369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7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78" y="142033"/>
            <a:ext cx="7886700" cy="1027128"/>
          </a:xfrm>
        </p:spPr>
        <p:txBody>
          <a:bodyPr/>
          <a:lstStyle/>
          <a:p>
            <a:r>
              <a:rPr lang="en-US" dirty="0" smtClean="0"/>
              <a:t>TransPac4 Phase 1 (2015-2016)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7A6-0B40-844C-BDE2-806A666C369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762"/>
            <a:ext cx="9063140" cy="58949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966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3509</TotalTime>
  <Words>1424</Words>
  <Application>Microsoft Macintosh PowerPoint</Application>
  <PresentationFormat>On-screen Show (4:3)</PresentationFormat>
  <Paragraphs>289</Paragraphs>
  <Slides>45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1_Office Theme</vt:lpstr>
      <vt:lpstr>PowerPoint Presentation</vt:lpstr>
      <vt:lpstr>Overview</vt:lpstr>
      <vt:lpstr>PowerPoint Presentation</vt:lpstr>
      <vt:lpstr>TransPAC Today</vt:lpstr>
      <vt:lpstr>Current TransPAC3 Projects</vt:lpstr>
      <vt:lpstr>We have been awarded</vt:lpstr>
      <vt:lpstr>Letters of Support From:</vt:lpstr>
      <vt:lpstr>System Design</vt:lpstr>
      <vt:lpstr>TransPac4 Phase 1 (2015-2016)</vt:lpstr>
      <vt:lpstr>TransPAC4 Phase 2 (2017-2019)</vt:lpstr>
      <vt:lpstr>Why not propose 100G in Year 1? </vt:lpstr>
      <vt:lpstr>Transport</vt:lpstr>
      <vt:lpstr>Experimental work</vt:lpstr>
      <vt:lpstr>BGP Path Hinting</vt:lpstr>
      <vt:lpstr>End User Engagement</vt:lpstr>
      <vt:lpstr>TransPAC4 at 100,000 feet</vt:lpstr>
      <vt:lpstr>Questions? Comments?</vt:lpstr>
      <vt:lpstr>TransPAC3-TransPAC4 Transition</vt:lpstr>
      <vt:lpstr>PowerPoint Presentation</vt:lpstr>
      <vt:lpstr>TransPAC3-TransPAC4 Transition</vt:lpstr>
      <vt:lpstr>Phase 1 New Links</vt:lpstr>
      <vt:lpstr>How Will A New Link Be Chosen?</vt:lpstr>
      <vt:lpstr>Open Exchange Points</vt:lpstr>
      <vt:lpstr>Peerings and Routes</vt:lpstr>
      <vt:lpstr>Comments?Questions?</vt:lpstr>
      <vt:lpstr>What have we started on</vt:lpstr>
      <vt:lpstr>Current Los Angeles POP Layout</vt:lpstr>
      <vt:lpstr>Los Angeles POP upgrade</vt:lpstr>
      <vt:lpstr>Los Angeles POP Upgrade</vt:lpstr>
      <vt:lpstr>Architectural ideas</vt:lpstr>
      <vt:lpstr>Architectural ideas</vt:lpstr>
      <vt:lpstr>Measurement and Monitoring</vt:lpstr>
      <vt:lpstr>100G Ixia Tester</vt:lpstr>
      <vt:lpstr>Comments?Questions?</vt:lpstr>
      <vt:lpstr>A Couple Related Projects</vt:lpstr>
      <vt:lpstr>PerfSonar in Emerging Regions</vt:lpstr>
      <vt:lpstr>Equipment and Installation</vt:lpstr>
      <vt:lpstr>Right-sizing the hardware</vt:lpstr>
      <vt:lpstr>IRNC Monitoring: NetSage</vt:lpstr>
      <vt:lpstr>3 NetSage use cases</vt:lpstr>
      <vt:lpstr>IRNC NOC</vt:lpstr>
      <vt:lpstr>More than just a NOC</vt:lpstr>
      <vt:lpstr>Status</vt:lpstr>
      <vt:lpstr>Take Away Message</vt:lpstr>
      <vt:lpstr>Questions/Comments?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Hubbard, Heather Brook</dc:creator>
  <cp:lastModifiedBy>Alice Jackson</cp:lastModifiedBy>
  <cp:revision>34</cp:revision>
  <dcterms:created xsi:type="dcterms:W3CDTF">2015-02-27T15:42:14Z</dcterms:created>
  <dcterms:modified xsi:type="dcterms:W3CDTF">2015-09-09T18:00:07Z</dcterms:modified>
</cp:coreProperties>
</file>