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5"/>
  </p:notesMasterIdLst>
  <p:sldIdLst>
    <p:sldId id="256" r:id="rId3"/>
    <p:sldId id="283" r:id="rId4"/>
    <p:sldId id="268" r:id="rId5"/>
    <p:sldId id="284" r:id="rId6"/>
    <p:sldId id="276" r:id="rId7"/>
    <p:sldId id="278" r:id="rId8"/>
    <p:sldId id="281" r:id="rId9"/>
    <p:sldId id="282" r:id="rId10"/>
    <p:sldId id="267" r:id="rId11"/>
    <p:sldId id="285" r:id="rId12"/>
    <p:sldId id="280" r:id="rId13"/>
    <p:sldId id="27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a:srgbClr val="760000"/>
    <a:srgbClr val="9900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15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70AA21-7B89-4B49-8C4F-2D045E6AB62D}" type="datetimeFigureOut">
              <a:rPr lang="en-US" smtClean="0"/>
              <a:pPr/>
              <a:t>9/28/2011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6AE477-A67E-4D58-BDC9-1C2FF4F94753}" type="slidenum">
              <a:rPr lang="en-US" smtClean="0"/>
              <a:pPr/>
              <a:t>‹#›</a:t>
            </a:fld>
            <a:endParaRPr lang="en-US"/>
          </a:p>
        </p:txBody>
      </p:sp>
    </p:spTree>
    <p:extLst>
      <p:ext uri="{BB962C8B-B14F-4D97-AF65-F5344CB8AC3E}">
        <p14:creationId xmlns="" xmlns:p14="http://schemas.microsoft.com/office/powerpoint/2010/main" val="1955162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Emphasize experience 15 years…Asia (TP, TP2)</a:t>
            </a:r>
            <a:r>
              <a:rPr lang="en-US" baseline="0" smtClean="0"/>
              <a:t> -&gt; TP2+TEIN3 </a:t>
            </a:r>
            <a:r>
              <a:rPr lang="en-US" baseline="0" dirty="0" smtClean="0"/>
              <a:t>in Pakistan -&gt; Europe</a:t>
            </a:r>
            <a:endParaRPr lang="en-US" dirty="0"/>
          </a:p>
        </p:txBody>
      </p:sp>
      <p:sp>
        <p:nvSpPr>
          <p:cNvPr id="4" name="Slide Number Placeholder 3"/>
          <p:cNvSpPr>
            <a:spLocks noGrp="1"/>
          </p:cNvSpPr>
          <p:nvPr>
            <p:ph type="sldNum" sz="quarter" idx="10"/>
          </p:nvPr>
        </p:nvSpPr>
        <p:spPr/>
        <p:txBody>
          <a:bodyPr/>
          <a:lstStyle/>
          <a:p>
            <a:fld id="{D06AE477-A67E-4D58-BDC9-1C2FF4F9475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US-EU science support…lots not known….NOT just US-EU…global  Polar program involving Denmark, France, Japan and Switzerland,</a:t>
            </a:r>
            <a:r>
              <a:rPr lang="en-US" baseline="0" dirty="0" smtClean="0"/>
              <a:t> Environmental bio involving France and Senegal, Data intensive computing </a:t>
            </a:r>
            <a:r>
              <a:rPr lang="en-US" baseline="0" dirty="0" err="1" smtClean="0"/>
              <a:t>invovling</a:t>
            </a:r>
            <a:r>
              <a:rPr lang="en-US" baseline="0" dirty="0" smtClean="0"/>
              <a:t> Brazil, China, Japan, Korea, Netherlands and UK</a:t>
            </a:r>
            <a:endParaRPr lang="en-US" dirty="0"/>
          </a:p>
        </p:txBody>
      </p:sp>
      <p:sp>
        <p:nvSpPr>
          <p:cNvPr id="4" name="Slide Number Placeholder 3"/>
          <p:cNvSpPr>
            <a:spLocks noGrp="1"/>
          </p:cNvSpPr>
          <p:nvPr>
            <p:ph type="sldNum" sz="quarter" idx="10"/>
          </p:nvPr>
        </p:nvSpPr>
        <p:spPr/>
        <p:txBody>
          <a:bodyPr/>
          <a:lstStyle/>
          <a:p>
            <a:fld id="{D06AE477-A67E-4D58-BDC9-1C2FF4F9475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E9D2F7-4538-499E-9737-C83477B1372D}" type="datetime1">
              <a:rPr lang="en-US" smtClean="0"/>
              <a:pPr/>
              <a:t>9/28/2011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924D98-F4E3-4095-83D2-8EC9A8B523DD}" type="datetime1">
              <a:rPr lang="en-US" smtClean="0"/>
              <a:pPr/>
              <a:t>9/28/2011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EF1082-9768-4C2A-9CFE-3FF875A0CB57}" type="datetime1">
              <a:rPr lang="en-US" smtClean="0"/>
              <a:pPr/>
              <a:t>9/28/2011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8EC955-F11B-4818-9018-C7A79003CE57}" type="datetime1">
              <a:rPr lang="en-US" smtClean="0"/>
              <a:pPr/>
              <a:t>9/28/2011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85DF94-1AAB-4DF4-A13F-7FAA95C18CB1}" type="datetime1">
              <a:rPr lang="en-US" smtClean="0"/>
              <a:pPr/>
              <a:t>9/28/2011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30F110-95AF-46AD-A65C-DEC5BB12A0F2}" type="datetime1">
              <a:rPr lang="en-US" smtClean="0"/>
              <a:pPr/>
              <a:t>9/28/2011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1048AF-D2FC-4A60-B03B-F7927FC848E7}" type="datetime1">
              <a:rPr lang="en-US" smtClean="0"/>
              <a:pPr/>
              <a:t>9/28/2011</a:t>
            </a:fld>
            <a:endParaRPr lang="en-US"/>
          </a:p>
        </p:txBody>
      </p:sp>
      <p:sp>
        <p:nvSpPr>
          <p:cNvPr id="6" name="Footer Placeholder 5"/>
          <p:cNvSpPr>
            <a:spLocks noGrp="1"/>
          </p:cNvSpPr>
          <p:nvPr>
            <p:ph type="ftr" sz="quarter" idx="11"/>
          </p:nvPr>
        </p:nvSpPr>
        <p:spPr/>
        <p:txBody>
          <a:bodyPr/>
          <a:lstStyle/>
          <a:p>
            <a:r>
              <a:rPr lang="en-US" smtClean="0"/>
              <a:t>James Williams - Indiana University  williams@indiana.edu</a:t>
            </a:r>
            <a:endParaRPr lang="en-US"/>
          </a:p>
        </p:txBody>
      </p:sp>
      <p:sp>
        <p:nvSpPr>
          <p:cNvPr id="7" name="Slide Number Placeholder 6"/>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CCBF7E-1B30-4FA9-BAA9-A638AC61B419}" type="datetime1">
              <a:rPr lang="en-US" smtClean="0"/>
              <a:pPr/>
              <a:t>9/28/2011</a:t>
            </a:fld>
            <a:endParaRPr lang="en-US"/>
          </a:p>
        </p:txBody>
      </p:sp>
      <p:sp>
        <p:nvSpPr>
          <p:cNvPr id="8" name="Footer Placeholder 7"/>
          <p:cNvSpPr>
            <a:spLocks noGrp="1"/>
          </p:cNvSpPr>
          <p:nvPr>
            <p:ph type="ftr" sz="quarter" idx="11"/>
          </p:nvPr>
        </p:nvSpPr>
        <p:spPr/>
        <p:txBody>
          <a:bodyPr/>
          <a:lstStyle/>
          <a:p>
            <a:r>
              <a:rPr lang="en-US" smtClean="0"/>
              <a:t>James Williams - Indiana University  williams@indiana.edu</a:t>
            </a:r>
            <a:endParaRPr lang="en-US"/>
          </a:p>
        </p:txBody>
      </p:sp>
      <p:sp>
        <p:nvSpPr>
          <p:cNvPr id="9" name="Slide Number Placeholder 8"/>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83B8EF-1BF6-41E8-A31A-B9536DC28875}" type="datetime1">
              <a:rPr lang="en-US" smtClean="0"/>
              <a:pPr/>
              <a:t>9/28/2011</a:t>
            </a:fld>
            <a:endParaRPr lang="en-US"/>
          </a:p>
        </p:txBody>
      </p:sp>
      <p:sp>
        <p:nvSpPr>
          <p:cNvPr id="4" name="Footer Placeholder 3"/>
          <p:cNvSpPr>
            <a:spLocks noGrp="1"/>
          </p:cNvSpPr>
          <p:nvPr>
            <p:ph type="ftr" sz="quarter" idx="11"/>
          </p:nvPr>
        </p:nvSpPr>
        <p:spPr/>
        <p:txBody>
          <a:bodyPr/>
          <a:lstStyle/>
          <a:p>
            <a:r>
              <a:rPr lang="en-US" smtClean="0"/>
              <a:t>James Williams - Indiana University  williams@indiana.edu</a:t>
            </a:r>
            <a:endParaRPr lang="en-US"/>
          </a:p>
        </p:txBody>
      </p:sp>
      <p:sp>
        <p:nvSpPr>
          <p:cNvPr id="5" name="Slide Number Placeholder 4"/>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A6B7E9-0845-476E-943C-885DD3DBE702}" type="datetime1">
              <a:rPr lang="en-US" smtClean="0"/>
              <a:pPr/>
              <a:t>9/28/2011</a:t>
            </a:fld>
            <a:endParaRPr lang="en-US"/>
          </a:p>
        </p:txBody>
      </p:sp>
      <p:sp>
        <p:nvSpPr>
          <p:cNvPr id="3" name="Footer Placeholder 2"/>
          <p:cNvSpPr>
            <a:spLocks noGrp="1"/>
          </p:cNvSpPr>
          <p:nvPr>
            <p:ph type="ftr" sz="quarter" idx="11"/>
          </p:nvPr>
        </p:nvSpPr>
        <p:spPr/>
        <p:txBody>
          <a:bodyPr/>
          <a:lstStyle/>
          <a:p>
            <a:r>
              <a:rPr lang="en-US" smtClean="0"/>
              <a:t>James Williams - Indiana University  williams@indiana.edu</a:t>
            </a:r>
            <a:endParaRPr lang="en-US"/>
          </a:p>
        </p:txBody>
      </p:sp>
      <p:sp>
        <p:nvSpPr>
          <p:cNvPr id="4" name="Slide Number Placeholder 3"/>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6AF11C-941C-4AA6-BCE5-0EC9813E0349}" type="datetime1">
              <a:rPr lang="en-US" smtClean="0"/>
              <a:pPr/>
              <a:t>9/28/2011</a:t>
            </a:fld>
            <a:endParaRPr lang="en-US"/>
          </a:p>
        </p:txBody>
      </p:sp>
      <p:sp>
        <p:nvSpPr>
          <p:cNvPr id="6" name="Footer Placeholder 5"/>
          <p:cNvSpPr>
            <a:spLocks noGrp="1"/>
          </p:cNvSpPr>
          <p:nvPr>
            <p:ph type="ftr" sz="quarter" idx="11"/>
          </p:nvPr>
        </p:nvSpPr>
        <p:spPr/>
        <p:txBody>
          <a:bodyPr/>
          <a:lstStyle/>
          <a:p>
            <a:r>
              <a:rPr lang="en-US" smtClean="0"/>
              <a:t>James Williams - Indiana University  williams@indiana.edu</a:t>
            </a:r>
            <a:endParaRPr lang="en-US"/>
          </a:p>
        </p:txBody>
      </p:sp>
      <p:sp>
        <p:nvSpPr>
          <p:cNvPr id="7" name="Slide Number Placeholder 6"/>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0118E3-D16A-471A-8253-3821102F93F6}" type="datetime1">
              <a:rPr lang="en-US" smtClean="0"/>
              <a:pPr/>
              <a:t>9/28/2011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0A07B0-D187-4337-A761-DD5C957F6735}" type="datetime1">
              <a:rPr lang="en-US" smtClean="0"/>
              <a:pPr/>
              <a:t>9/28/2011</a:t>
            </a:fld>
            <a:endParaRPr lang="en-US"/>
          </a:p>
        </p:txBody>
      </p:sp>
      <p:sp>
        <p:nvSpPr>
          <p:cNvPr id="6" name="Footer Placeholder 5"/>
          <p:cNvSpPr>
            <a:spLocks noGrp="1"/>
          </p:cNvSpPr>
          <p:nvPr>
            <p:ph type="ftr" sz="quarter" idx="11"/>
          </p:nvPr>
        </p:nvSpPr>
        <p:spPr/>
        <p:txBody>
          <a:bodyPr/>
          <a:lstStyle/>
          <a:p>
            <a:r>
              <a:rPr lang="en-US" smtClean="0"/>
              <a:t>James Williams - Indiana University  williams@indiana.edu</a:t>
            </a:r>
            <a:endParaRPr lang="en-US"/>
          </a:p>
        </p:txBody>
      </p:sp>
      <p:sp>
        <p:nvSpPr>
          <p:cNvPr id="7" name="Slide Number Placeholder 6"/>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63DBE8-45E4-4BAF-9A61-A87187B40289}" type="datetime1">
              <a:rPr lang="en-US" smtClean="0"/>
              <a:pPr/>
              <a:t>9/28/2011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E01B7A-2592-48F3-9A7D-0F5BCA8C7C69}" type="datetime1">
              <a:rPr lang="en-US" smtClean="0"/>
              <a:pPr/>
              <a:t>9/28/2011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457B6356-2DB2-4A60-987D-AA7FCE0EA6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599129-98B4-4F2F-8FEF-742C9F845CB8}" type="datetime1">
              <a:rPr lang="en-US" smtClean="0"/>
              <a:pPr/>
              <a:t>9/28/2011</a:t>
            </a:fld>
            <a:endParaRPr lang="en-US"/>
          </a:p>
        </p:txBody>
      </p:sp>
      <p:sp>
        <p:nvSpPr>
          <p:cNvPr id="5" name="Footer Placeholder 4"/>
          <p:cNvSpPr>
            <a:spLocks noGrp="1"/>
          </p:cNvSpPr>
          <p:nvPr>
            <p:ph type="ftr" sz="quarter" idx="11"/>
          </p:nvPr>
        </p:nvSpPr>
        <p:spPr/>
        <p:txBody>
          <a:bodyPr/>
          <a:lstStyle/>
          <a:p>
            <a:r>
              <a:rPr lang="en-US" smtClean="0"/>
              <a:t>James Williams - Indiana University  williams@indiana.edu</a:t>
            </a:r>
            <a:endParaRPr lang="en-US"/>
          </a:p>
        </p:txBody>
      </p:sp>
      <p:sp>
        <p:nvSpPr>
          <p:cNvPr id="6" name="Slide Number Placeholder 5"/>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D18E55-9516-4E93-85EE-4972BFA0C492}" type="datetime1">
              <a:rPr lang="en-US" smtClean="0"/>
              <a:pPr/>
              <a:t>9/28/2011</a:t>
            </a:fld>
            <a:endParaRPr lang="en-US"/>
          </a:p>
        </p:txBody>
      </p:sp>
      <p:sp>
        <p:nvSpPr>
          <p:cNvPr id="6" name="Footer Placeholder 5"/>
          <p:cNvSpPr>
            <a:spLocks noGrp="1"/>
          </p:cNvSpPr>
          <p:nvPr>
            <p:ph type="ftr" sz="quarter" idx="11"/>
          </p:nvPr>
        </p:nvSpPr>
        <p:spPr/>
        <p:txBody>
          <a:bodyPr/>
          <a:lstStyle/>
          <a:p>
            <a:r>
              <a:rPr lang="en-US" smtClean="0"/>
              <a:t>James Williams - Indiana University  williams@indiana.edu</a:t>
            </a:r>
            <a:endParaRPr lang="en-US"/>
          </a:p>
        </p:txBody>
      </p:sp>
      <p:sp>
        <p:nvSpPr>
          <p:cNvPr id="7" name="Slide Number Placeholder 6"/>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1D0A2F-6AC2-4CA5-B431-7CA89F9E2ABC}" type="datetime1">
              <a:rPr lang="en-US" smtClean="0"/>
              <a:pPr/>
              <a:t>9/28/2011</a:t>
            </a:fld>
            <a:endParaRPr lang="en-US"/>
          </a:p>
        </p:txBody>
      </p:sp>
      <p:sp>
        <p:nvSpPr>
          <p:cNvPr id="8" name="Footer Placeholder 7"/>
          <p:cNvSpPr>
            <a:spLocks noGrp="1"/>
          </p:cNvSpPr>
          <p:nvPr>
            <p:ph type="ftr" sz="quarter" idx="11"/>
          </p:nvPr>
        </p:nvSpPr>
        <p:spPr/>
        <p:txBody>
          <a:bodyPr/>
          <a:lstStyle/>
          <a:p>
            <a:r>
              <a:rPr lang="en-US" smtClean="0"/>
              <a:t>James Williams - Indiana University  williams@indiana.edu</a:t>
            </a:r>
            <a:endParaRPr lang="en-US"/>
          </a:p>
        </p:txBody>
      </p:sp>
      <p:sp>
        <p:nvSpPr>
          <p:cNvPr id="9" name="Slide Number Placeholder 8"/>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55341E-AD8F-472C-88E6-036B3F664E92}" type="datetime1">
              <a:rPr lang="en-US" smtClean="0"/>
              <a:pPr/>
              <a:t>9/28/2011</a:t>
            </a:fld>
            <a:endParaRPr lang="en-US"/>
          </a:p>
        </p:txBody>
      </p:sp>
      <p:sp>
        <p:nvSpPr>
          <p:cNvPr id="4" name="Footer Placeholder 3"/>
          <p:cNvSpPr>
            <a:spLocks noGrp="1"/>
          </p:cNvSpPr>
          <p:nvPr>
            <p:ph type="ftr" sz="quarter" idx="11"/>
          </p:nvPr>
        </p:nvSpPr>
        <p:spPr/>
        <p:txBody>
          <a:bodyPr/>
          <a:lstStyle/>
          <a:p>
            <a:r>
              <a:rPr lang="en-US" smtClean="0"/>
              <a:t>James Williams - Indiana University  williams@indiana.edu</a:t>
            </a:r>
            <a:endParaRPr lang="en-US"/>
          </a:p>
        </p:txBody>
      </p:sp>
      <p:sp>
        <p:nvSpPr>
          <p:cNvPr id="5" name="Slide Number Placeholder 4"/>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0750EC-3F2F-4F8B-9601-8B9FB444CBF5}" type="datetime1">
              <a:rPr lang="en-US" smtClean="0"/>
              <a:pPr/>
              <a:t>9/28/2011</a:t>
            </a:fld>
            <a:endParaRPr lang="en-US"/>
          </a:p>
        </p:txBody>
      </p:sp>
      <p:sp>
        <p:nvSpPr>
          <p:cNvPr id="3" name="Footer Placeholder 2"/>
          <p:cNvSpPr>
            <a:spLocks noGrp="1"/>
          </p:cNvSpPr>
          <p:nvPr>
            <p:ph type="ftr" sz="quarter" idx="11"/>
          </p:nvPr>
        </p:nvSpPr>
        <p:spPr/>
        <p:txBody>
          <a:bodyPr/>
          <a:lstStyle/>
          <a:p>
            <a:r>
              <a:rPr lang="en-US" smtClean="0"/>
              <a:t>James Williams - Indiana University  williams@indiana.edu</a:t>
            </a:r>
            <a:endParaRPr lang="en-US"/>
          </a:p>
        </p:txBody>
      </p:sp>
      <p:sp>
        <p:nvSpPr>
          <p:cNvPr id="4" name="Slide Number Placeholder 3"/>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2EE682-619F-4917-8646-8A7D01B7E8CF}" type="datetime1">
              <a:rPr lang="en-US" smtClean="0"/>
              <a:pPr/>
              <a:t>9/28/2011</a:t>
            </a:fld>
            <a:endParaRPr lang="en-US"/>
          </a:p>
        </p:txBody>
      </p:sp>
      <p:sp>
        <p:nvSpPr>
          <p:cNvPr id="6" name="Footer Placeholder 5"/>
          <p:cNvSpPr>
            <a:spLocks noGrp="1"/>
          </p:cNvSpPr>
          <p:nvPr>
            <p:ph type="ftr" sz="quarter" idx="11"/>
          </p:nvPr>
        </p:nvSpPr>
        <p:spPr/>
        <p:txBody>
          <a:bodyPr/>
          <a:lstStyle/>
          <a:p>
            <a:r>
              <a:rPr lang="en-US" smtClean="0"/>
              <a:t>James Williams - Indiana University  williams@indiana.edu</a:t>
            </a:r>
            <a:endParaRPr lang="en-US"/>
          </a:p>
        </p:txBody>
      </p:sp>
      <p:sp>
        <p:nvSpPr>
          <p:cNvPr id="7" name="Slide Number Placeholder 6"/>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188C19-E3A6-4BD3-8FEB-41B6C781B9C5}" type="datetime1">
              <a:rPr lang="en-US" smtClean="0"/>
              <a:pPr/>
              <a:t>9/28/2011</a:t>
            </a:fld>
            <a:endParaRPr lang="en-US"/>
          </a:p>
        </p:txBody>
      </p:sp>
      <p:sp>
        <p:nvSpPr>
          <p:cNvPr id="6" name="Footer Placeholder 5"/>
          <p:cNvSpPr>
            <a:spLocks noGrp="1"/>
          </p:cNvSpPr>
          <p:nvPr>
            <p:ph type="ftr" sz="quarter" idx="11"/>
          </p:nvPr>
        </p:nvSpPr>
        <p:spPr/>
        <p:txBody>
          <a:bodyPr/>
          <a:lstStyle/>
          <a:p>
            <a:r>
              <a:rPr lang="en-US" smtClean="0"/>
              <a:t>James Williams - Indiana University  williams@indiana.edu</a:t>
            </a:r>
            <a:endParaRPr lang="en-US"/>
          </a:p>
        </p:txBody>
      </p:sp>
      <p:sp>
        <p:nvSpPr>
          <p:cNvPr id="7" name="Slide Number Placeholder 6"/>
          <p:cNvSpPr>
            <a:spLocks noGrp="1"/>
          </p:cNvSpPr>
          <p:nvPr>
            <p:ph type="sldNum" sz="quarter" idx="12"/>
          </p:nvPr>
        </p:nvSpPr>
        <p:spPr/>
        <p:txBody>
          <a:bodyPr/>
          <a:lstStyle/>
          <a:p>
            <a:fld id="{D8C1FD9F-C91D-42B7-9E44-CE9B32173DF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1EB1A8-D338-4252-9976-0E7DEDD4BA9C}" type="datetime1">
              <a:rPr lang="en-US" smtClean="0"/>
              <a:pPr/>
              <a:t>9/28/2011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James Williams - Indiana University  williams@indiana.edu</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1FD9F-C91D-42B7-9E44-CE9B32173DF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3D772-3DAA-4F3B-B4EC-3D2354178DAD}" type="datetime1">
              <a:rPr lang="en-US" smtClean="0"/>
              <a:pPr/>
              <a:t>9/28/2011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James Williams - Indiana University  williams@indiana.edu</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B6356-2DB2-4A60-987D-AA7FCE0EA6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www.terena.org/activities/tf-csirt/meeting33/routly-nsharp.pdf" TargetMode="External"/><Relationship Id="rId2" Type="http://schemas.openxmlformats.org/officeDocument/2006/relationships/hyperlink" Target="http://www.ren-isac.net/ses" TargetMode="Externa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hyperlink" Target="mailto:ssw@indiana.edu" TargetMode="External"/><Relationship Id="rId2" Type="http://schemas.openxmlformats.org/officeDocument/2006/relationships/hyperlink" Target="http://incntre.iu.edu/" TargetMode="Externa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image" Target="../media/image2.jpeg"/><Relationship Id="rId4" Type="http://schemas.openxmlformats.org/officeDocument/2006/relationships/hyperlink" Target="mailto:mpd@indiana.edu"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incntre.iu.edu/" TargetMode="External"/><Relationship Id="rId13" Type="http://schemas.openxmlformats.org/officeDocument/2006/relationships/image" Target="../media/image1.jpeg"/><Relationship Id="rId3" Type="http://schemas.openxmlformats.org/officeDocument/2006/relationships/hyperlink" Target="http://www.apan.net/" TargetMode="External"/><Relationship Id="rId7" Type="http://schemas.openxmlformats.org/officeDocument/2006/relationships/hyperlink" Target="http://www.openflowswitch.org/" TargetMode="External"/><Relationship Id="rId12" Type="http://schemas.openxmlformats.org/officeDocument/2006/relationships/image" Target="../media/image2.jpeg"/><Relationship Id="rId2" Type="http://schemas.openxmlformats.org/officeDocument/2006/relationships/hyperlink" Target="http://internationalnetworking@iu.edu/" TargetMode="External"/><Relationship Id="rId1" Type="http://schemas.openxmlformats.org/officeDocument/2006/relationships/slideLayout" Target="../slideLayouts/slideLayout6.xml"/><Relationship Id="rId6" Type="http://schemas.openxmlformats.org/officeDocument/2006/relationships/hyperlink" Target="http://globalnoc.iu.edu/" TargetMode="External"/><Relationship Id="rId11" Type="http://schemas.openxmlformats.org/officeDocument/2006/relationships/hyperlink" Target="mailto:williams@indiana.edu" TargetMode="External"/><Relationship Id="rId5" Type="http://schemas.openxmlformats.org/officeDocument/2006/relationships/hyperlink" Target="http://www.irnclinks.net/" TargetMode="External"/><Relationship Id="rId10" Type="http://schemas.openxmlformats.org/officeDocument/2006/relationships/hyperlink" Target="http://www.internet2.edu/network/ose/" TargetMode="External"/><Relationship Id="rId4" Type="http://schemas.openxmlformats.org/officeDocument/2006/relationships/hyperlink" Target="http://www.dante.net/" TargetMode="External"/><Relationship Id="rId9" Type="http://schemas.openxmlformats.org/officeDocument/2006/relationships/hyperlink" Target="http://inddi.wikispaces.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1.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internationalnetworking.indiana.edu/us-india-workshop"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7772400" cy="1470025"/>
          </a:xfrm>
        </p:spPr>
        <p:txBody>
          <a:bodyPr>
            <a:normAutofit/>
          </a:bodyPr>
          <a:lstStyle/>
          <a:p>
            <a:r>
              <a:rPr lang="en-US" b="1" dirty="0" smtClean="0"/>
              <a:t>ACE + TP3 Update </a:t>
            </a:r>
            <a:br>
              <a:rPr lang="en-US" b="1" dirty="0" smtClean="0"/>
            </a:br>
            <a:r>
              <a:rPr lang="en-US" b="1" dirty="0" smtClean="0"/>
              <a:t>One Year On…</a:t>
            </a:r>
            <a:endParaRPr lang="en-US" b="1" dirty="0"/>
          </a:p>
        </p:txBody>
      </p:sp>
      <p:sp>
        <p:nvSpPr>
          <p:cNvPr id="3" name="Subtitle 2"/>
          <p:cNvSpPr>
            <a:spLocks noGrp="1"/>
          </p:cNvSpPr>
          <p:nvPr>
            <p:ph type="subTitle" idx="1"/>
          </p:nvPr>
        </p:nvSpPr>
        <p:spPr>
          <a:xfrm>
            <a:off x="1219200" y="3429000"/>
            <a:ext cx="6858000" cy="1752600"/>
          </a:xfrm>
        </p:spPr>
        <p:txBody>
          <a:bodyPr/>
          <a:lstStyle/>
          <a:p>
            <a:r>
              <a:rPr lang="en-US" b="1" dirty="0" smtClean="0"/>
              <a:t>Cooperative Partnerships to facilitate Global R/E Collaboration</a:t>
            </a:r>
            <a:endParaRPr lang="en-US" b="1" dirty="0"/>
          </a:p>
        </p:txBody>
      </p:sp>
      <p:sp>
        <p:nvSpPr>
          <p:cNvPr id="6" name="TextBox 5"/>
          <p:cNvSpPr txBox="1"/>
          <p:nvPr/>
        </p:nvSpPr>
        <p:spPr>
          <a:xfrm>
            <a:off x="1828800" y="5181600"/>
            <a:ext cx="5867400" cy="381000"/>
          </a:xfrm>
          <a:prstGeom prst="rect">
            <a:avLst/>
          </a:prstGeom>
          <a:noFill/>
        </p:spPr>
        <p:txBody>
          <a:bodyPr wrap="square" rtlCol="0">
            <a:spAutoFit/>
          </a:bodyPr>
          <a:lstStyle/>
          <a:p>
            <a:pPr algn="ctr"/>
            <a:r>
              <a:rPr lang="en-US" dirty="0" smtClean="0"/>
              <a:t>James Williams – ACE and TP3 Principal Investigator</a:t>
            </a:r>
            <a:endParaRPr lang="en-US" dirty="0"/>
          </a:p>
        </p:txBody>
      </p:sp>
      <p:pic>
        <p:nvPicPr>
          <p:cNvPr id="7" name="Picture 9" descr="C:\Users\gmoore.ADS\Documents\Work\Networking\GlobalNOC\GlobalNOC_vert (2).jpg"/>
          <p:cNvPicPr>
            <a:picLocks noChangeAspect="1" noChangeArrowheads="1"/>
          </p:cNvPicPr>
          <p:nvPr/>
        </p:nvPicPr>
        <p:blipFill>
          <a:blip r:embed="rId3" cstate="print"/>
          <a:srcRect/>
          <a:stretch>
            <a:fillRect/>
          </a:stretch>
        </p:blipFill>
        <p:spPr bwMode="auto">
          <a:xfrm>
            <a:off x="304800" y="5845175"/>
            <a:ext cx="1676400" cy="1012825"/>
          </a:xfrm>
          <a:prstGeom prst="rect">
            <a:avLst/>
          </a:prstGeom>
          <a:noFill/>
          <a:ln w="9525">
            <a:noFill/>
            <a:miter lim="800000"/>
            <a:headEnd/>
            <a:tailEnd/>
          </a:ln>
        </p:spPr>
      </p:pic>
      <p:pic>
        <p:nvPicPr>
          <p:cNvPr id="8" name="Picture 1"/>
          <p:cNvPicPr>
            <a:picLocks noChangeAspect="1"/>
          </p:cNvPicPr>
          <p:nvPr/>
        </p:nvPicPr>
        <p:blipFill>
          <a:blip r:embed="rId4" cstate="print"/>
          <a:srcRect/>
          <a:stretch>
            <a:fillRect/>
          </a:stretch>
        </p:blipFill>
        <p:spPr bwMode="auto">
          <a:xfrm>
            <a:off x="7543800" y="5638800"/>
            <a:ext cx="1371600" cy="10207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James Williams - Indiana University  williams@indiana.edu</a:t>
            </a:r>
            <a:endParaRPr lang="en-US"/>
          </a:p>
        </p:txBody>
      </p:sp>
      <p:sp>
        <p:nvSpPr>
          <p:cNvPr id="3" name="TextBox 2"/>
          <p:cNvSpPr txBox="1"/>
          <p:nvPr/>
        </p:nvSpPr>
        <p:spPr>
          <a:xfrm>
            <a:off x="1066800" y="685800"/>
            <a:ext cx="7467600" cy="584775"/>
          </a:xfrm>
          <a:prstGeom prst="rect">
            <a:avLst/>
          </a:prstGeom>
          <a:noFill/>
        </p:spPr>
        <p:txBody>
          <a:bodyPr wrap="square" rtlCol="0">
            <a:spAutoFit/>
          </a:bodyPr>
          <a:lstStyle/>
          <a:p>
            <a:r>
              <a:rPr lang="en-US" sz="3200" b="1" dirty="0" smtClean="0"/>
              <a:t>Security – an continuing area of emphasis</a:t>
            </a:r>
          </a:p>
        </p:txBody>
      </p:sp>
      <p:sp>
        <p:nvSpPr>
          <p:cNvPr id="4" name="TextBox 3"/>
          <p:cNvSpPr txBox="1"/>
          <p:nvPr/>
        </p:nvSpPr>
        <p:spPr>
          <a:xfrm>
            <a:off x="1981200" y="5742122"/>
            <a:ext cx="6477000" cy="461665"/>
          </a:xfrm>
          <a:prstGeom prst="rect">
            <a:avLst/>
          </a:prstGeom>
          <a:noFill/>
        </p:spPr>
        <p:txBody>
          <a:bodyPr wrap="square" rtlCol="0">
            <a:spAutoFit/>
          </a:bodyPr>
          <a:lstStyle/>
          <a:p>
            <a:r>
              <a:rPr lang="en-US" sz="1200" dirty="0" smtClean="0"/>
              <a:t>[1</a:t>
            </a:r>
            <a:r>
              <a:rPr lang="en-US" sz="1200" dirty="0"/>
              <a:t>] </a:t>
            </a:r>
            <a:r>
              <a:rPr lang="en-US" sz="1200" u="sng" dirty="0">
                <a:hlinkClick r:id="rId2"/>
              </a:rPr>
              <a:t>http://www.ren-isac.net/ses</a:t>
            </a:r>
            <a:endParaRPr lang="en-US" sz="1200" dirty="0"/>
          </a:p>
          <a:p>
            <a:r>
              <a:rPr lang="en-US" sz="1200" dirty="0"/>
              <a:t>[2] </a:t>
            </a:r>
            <a:r>
              <a:rPr lang="en-US" sz="1200" u="sng" dirty="0">
                <a:hlinkClick r:id="rId3"/>
              </a:rPr>
              <a:t>http</a:t>
            </a:r>
            <a:r>
              <a:rPr lang="en-US" sz="1200" u="sng">
                <a:hlinkClick r:id="rId3"/>
              </a:rPr>
              <a:t>://</a:t>
            </a:r>
            <a:r>
              <a:rPr lang="en-US" sz="1200" u="sng" smtClean="0">
                <a:hlinkClick r:id="rId3"/>
              </a:rPr>
              <a:t>www.terena.org/activities/tf-csirt/meeting33/routly-nsharp.pd</a:t>
            </a:r>
            <a:r>
              <a:rPr lang="en-US" sz="1200" u="sng" smtClean="0">
                <a:hlinkClick r:id="rId3"/>
              </a:rPr>
              <a:t>f</a:t>
            </a:r>
            <a:r>
              <a:rPr lang="en-US" sz="1200" u="sng" smtClean="0"/>
              <a:t> </a:t>
            </a:r>
            <a:endParaRPr lang="en-US" sz="1200" dirty="0" smtClean="0"/>
          </a:p>
        </p:txBody>
      </p:sp>
      <p:sp>
        <p:nvSpPr>
          <p:cNvPr id="5" name="TextBox 4"/>
          <p:cNvSpPr txBox="1"/>
          <p:nvPr/>
        </p:nvSpPr>
        <p:spPr>
          <a:xfrm>
            <a:off x="381000" y="1447800"/>
            <a:ext cx="7848600" cy="1477328"/>
          </a:xfrm>
          <a:prstGeom prst="rect">
            <a:avLst/>
          </a:prstGeom>
          <a:noFill/>
        </p:spPr>
        <p:txBody>
          <a:bodyPr wrap="square" rtlCol="0">
            <a:spAutoFit/>
          </a:bodyPr>
          <a:lstStyle/>
          <a:p>
            <a:r>
              <a:rPr lang="en-US" dirty="0" smtClean="0"/>
              <a:t>Objective : Develop security information sharing relationships, and the means to proactively share security event and incident information, abetting security protection and response in and for the institutions in the respective research and education communities served by IRNC networks - US, EU, and AP.</a:t>
            </a:r>
          </a:p>
          <a:p>
            <a:endParaRPr lang="en-US" dirty="0"/>
          </a:p>
        </p:txBody>
      </p:sp>
      <p:sp>
        <p:nvSpPr>
          <p:cNvPr id="6" name="TextBox 5"/>
          <p:cNvSpPr txBox="1"/>
          <p:nvPr/>
        </p:nvSpPr>
        <p:spPr>
          <a:xfrm>
            <a:off x="499175" y="2833633"/>
            <a:ext cx="7924800" cy="3139321"/>
          </a:xfrm>
          <a:prstGeom prst="rect">
            <a:avLst/>
          </a:prstGeom>
          <a:noFill/>
        </p:spPr>
        <p:txBody>
          <a:bodyPr wrap="square" rtlCol="0">
            <a:spAutoFit/>
          </a:bodyPr>
          <a:lstStyle/>
          <a:p>
            <a:pPr lvl="1">
              <a:buFont typeface="Arial" pitchFamily="34" charset="0"/>
              <a:buChar char="•"/>
            </a:pPr>
            <a:r>
              <a:rPr lang="en-US" dirty="0" smtClean="0"/>
              <a:t>Inter-federation capability being added to US REN-ISAC SES/CIF [1]</a:t>
            </a:r>
          </a:p>
          <a:p>
            <a:pPr lvl="1">
              <a:buFont typeface="Arial" pitchFamily="34" charset="0"/>
              <a:buChar char="•"/>
            </a:pPr>
            <a:r>
              <a:rPr lang="en-US" dirty="0" smtClean="0"/>
              <a:t>GEANT seeking guidance and consent from NRENs regarding sharing security event information outside the DANTE project</a:t>
            </a:r>
          </a:p>
          <a:p>
            <a:pPr lvl="1">
              <a:buFont typeface="Arial" pitchFamily="34" charset="0"/>
              <a:buChar char="•"/>
            </a:pPr>
            <a:r>
              <a:rPr lang="en-US" dirty="0" smtClean="0"/>
              <a:t>GEANT and REN-ISAC to linkage (US) SES/CIF and (EU) </a:t>
            </a:r>
            <a:r>
              <a:rPr lang="en-US" dirty="0" err="1" smtClean="0"/>
              <a:t>NSHaRP</a:t>
            </a:r>
            <a:r>
              <a:rPr lang="en-US" dirty="0" smtClean="0"/>
              <a:t> [2] for security information exchange</a:t>
            </a:r>
          </a:p>
          <a:p>
            <a:pPr lvl="1">
              <a:buFont typeface="Arial" pitchFamily="34" charset="0"/>
              <a:buChar char="•"/>
            </a:pPr>
            <a:r>
              <a:rPr lang="en-US" dirty="0" smtClean="0"/>
              <a:t>AP participation model being developed.</a:t>
            </a:r>
          </a:p>
          <a:p>
            <a:pPr lvl="1">
              <a:buFont typeface="Arial" pitchFamily="34" charset="0"/>
              <a:buChar char="•"/>
            </a:pPr>
            <a:r>
              <a:rPr lang="en-US" dirty="0" smtClean="0"/>
              <a:t>Workshop proposal to focus on IRNC security issues submitted</a:t>
            </a:r>
          </a:p>
          <a:p>
            <a:pPr lvl="1"/>
            <a:endParaRPr lang="en-US" dirty="0" smtClean="0"/>
          </a:p>
          <a:p>
            <a:pPr>
              <a:buFont typeface="Arial" pitchFamily="34" charset="0"/>
              <a:buChar char="•"/>
            </a:pPr>
            <a:endParaRPr lang="en-US" dirty="0" smtClean="0"/>
          </a:p>
          <a:p>
            <a:pPr>
              <a:buFont typeface="Arial" pitchFamily="34" charset="0"/>
              <a:buChar char="•"/>
            </a:pPr>
            <a:endParaRPr lang="en-US" dirty="0" smtClean="0"/>
          </a:p>
          <a:p>
            <a:endParaRPr lang="en-US" dirty="0"/>
          </a:p>
        </p:txBody>
      </p:sp>
      <p:pic>
        <p:nvPicPr>
          <p:cNvPr id="7" name="Picture 1"/>
          <p:cNvPicPr>
            <a:picLocks noChangeAspect="1"/>
          </p:cNvPicPr>
          <p:nvPr/>
        </p:nvPicPr>
        <p:blipFill>
          <a:blip r:embed="rId4" cstate="print"/>
          <a:srcRect/>
          <a:stretch>
            <a:fillRect/>
          </a:stretch>
        </p:blipFill>
        <p:spPr bwMode="auto">
          <a:xfrm>
            <a:off x="7543800" y="5608638"/>
            <a:ext cx="1371600" cy="1020762"/>
          </a:xfrm>
          <a:prstGeom prst="rect">
            <a:avLst/>
          </a:prstGeom>
          <a:noFill/>
          <a:ln w="9525">
            <a:noFill/>
            <a:miter lim="800000"/>
            <a:headEnd/>
            <a:tailEnd/>
          </a:ln>
        </p:spPr>
      </p:pic>
      <p:pic>
        <p:nvPicPr>
          <p:cNvPr id="8" name="Picture 9" descr="C:\Users\gmoore.ADS\Documents\Work\Networking\GlobalNOC\GlobalNOC_vert (2).jpg"/>
          <p:cNvPicPr>
            <a:picLocks noChangeAspect="1" noChangeArrowheads="1"/>
          </p:cNvPicPr>
          <p:nvPr/>
        </p:nvPicPr>
        <p:blipFill>
          <a:blip r:embed="rId5" cstate="print"/>
          <a:srcRect/>
          <a:stretch>
            <a:fillRect/>
          </a:stretch>
        </p:blipFill>
        <p:spPr bwMode="auto">
          <a:xfrm>
            <a:off x="304800" y="5715000"/>
            <a:ext cx="1676400" cy="101282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James Williams - Indiana University  williams@indiana.edu</a:t>
            </a:r>
            <a:endParaRPr lang="en-US"/>
          </a:p>
        </p:txBody>
      </p:sp>
      <p:sp>
        <p:nvSpPr>
          <p:cNvPr id="3" name="TextBox 2"/>
          <p:cNvSpPr txBox="1"/>
          <p:nvPr/>
        </p:nvSpPr>
        <p:spPr>
          <a:xfrm>
            <a:off x="304800" y="438328"/>
            <a:ext cx="8077200" cy="523220"/>
          </a:xfrm>
          <a:prstGeom prst="rect">
            <a:avLst/>
          </a:prstGeom>
          <a:noFill/>
        </p:spPr>
        <p:txBody>
          <a:bodyPr wrap="square" rtlCol="0">
            <a:spAutoFit/>
          </a:bodyPr>
          <a:lstStyle/>
          <a:p>
            <a:r>
              <a:rPr lang="en-US" sz="2800" b="1" dirty="0" smtClean="0"/>
              <a:t>OpenFlow – a new area for research </a:t>
            </a:r>
            <a:r>
              <a:rPr lang="en-US" sz="2800" b="1" smtClean="0"/>
              <a:t>and cooperation</a:t>
            </a:r>
            <a:endParaRPr lang="en-US" sz="2800" b="1" dirty="0" smtClean="0"/>
          </a:p>
        </p:txBody>
      </p:sp>
      <p:sp>
        <p:nvSpPr>
          <p:cNvPr id="4" name="TextBox 3"/>
          <p:cNvSpPr txBox="1"/>
          <p:nvPr/>
        </p:nvSpPr>
        <p:spPr>
          <a:xfrm>
            <a:off x="381000" y="1447800"/>
            <a:ext cx="8229600" cy="5355312"/>
          </a:xfrm>
          <a:prstGeom prst="rect">
            <a:avLst/>
          </a:prstGeom>
          <a:noFill/>
        </p:spPr>
        <p:txBody>
          <a:bodyPr wrap="square" rtlCol="0">
            <a:spAutoFit/>
          </a:bodyPr>
          <a:lstStyle/>
          <a:p>
            <a:r>
              <a:rPr lang="en-US" dirty="0" smtClean="0"/>
              <a:t>Indiana University has made a new, substantial investment in OpenFlow (software defined networking [SDN]) including lab space, an educational activity and significant resources focused on software development. This activity is managed by Matthew Davy. </a:t>
            </a:r>
          </a:p>
          <a:p>
            <a:endParaRPr lang="en-US" dirty="0" smtClean="0"/>
          </a:p>
          <a:p>
            <a:r>
              <a:rPr lang="en-US" dirty="0" smtClean="0"/>
              <a:t>See: </a:t>
            </a:r>
            <a:r>
              <a:rPr lang="en-US" u="sng" dirty="0" smtClean="0">
                <a:hlinkClick r:id="rId2"/>
              </a:rPr>
              <a:t>http://</a:t>
            </a:r>
            <a:r>
              <a:rPr lang="en-US" dirty="0" smtClean="0">
                <a:hlinkClick r:id="rId2"/>
              </a:rPr>
              <a:t>incntre.iu.edu/</a:t>
            </a:r>
            <a:r>
              <a:rPr lang="en-US" dirty="0" smtClean="0"/>
              <a:t>.  </a:t>
            </a:r>
          </a:p>
          <a:p>
            <a:endParaRPr lang="en-US" u="sng" dirty="0" smtClean="0"/>
          </a:p>
          <a:p>
            <a:r>
              <a:rPr lang="en-US" dirty="0" smtClean="0"/>
              <a:t>IN@IU in partnership with </a:t>
            </a:r>
            <a:r>
              <a:rPr lang="en-US" dirty="0" err="1" smtClean="0"/>
              <a:t>InCNTRE</a:t>
            </a:r>
            <a:r>
              <a:rPr lang="en-US" dirty="0" smtClean="0"/>
              <a:t> and Internet2 is working toward extending the NDDI-substrate to our international partners in an effort named the </a:t>
            </a:r>
            <a:r>
              <a:rPr lang="en-US" dirty="0" err="1" smtClean="0"/>
              <a:t>iNDDI</a:t>
            </a:r>
            <a:r>
              <a:rPr lang="en-US" dirty="0" smtClean="0"/>
              <a:t> Engagement Program (</a:t>
            </a:r>
            <a:r>
              <a:rPr lang="en-US" dirty="0" err="1" smtClean="0"/>
              <a:t>iNDDI</a:t>
            </a:r>
            <a:r>
              <a:rPr lang="en-US" dirty="0" smtClean="0"/>
              <a:t>-EP).   Steven Wallace is leading this effort.</a:t>
            </a:r>
          </a:p>
          <a:p>
            <a:endParaRPr lang="en-US" dirty="0" smtClean="0"/>
          </a:p>
          <a:p>
            <a:r>
              <a:rPr lang="en-US" dirty="0" smtClean="0"/>
              <a:t>Steven Wallace	</a:t>
            </a:r>
            <a:r>
              <a:rPr lang="en-US" dirty="0" smtClean="0">
                <a:hlinkClick r:id="rId3"/>
              </a:rPr>
              <a:t>ssw@indiana.edu</a:t>
            </a:r>
            <a:endParaRPr lang="en-US" dirty="0" smtClean="0"/>
          </a:p>
          <a:p>
            <a:r>
              <a:rPr lang="en-US" dirty="0" smtClean="0"/>
              <a:t>Matthew Davy	</a:t>
            </a:r>
            <a:r>
              <a:rPr lang="en-US" dirty="0" smtClean="0">
                <a:hlinkClick r:id="rId4"/>
              </a:rPr>
              <a:t>mpd@indiana.edu</a:t>
            </a:r>
            <a:endParaRPr lang="en-US" dirty="0" smtClean="0"/>
          </a:p>
          <a:p>
            <a:endParaRPr lang="en-US" dirty="0" smtClean="0"/>
          </a:p>
          <a:p>
            <a:endParaRPr lang="en-US" dirty="0"/>
          </a:p>
          <a:p>
            <a:endParaRPr lang="en-US" dirty="0"/>
          </a:p>
          <a:p>
            <a:endParaRPr lang="en-US" dirty="0" smtClean="0"/>
          </a:p>
          <a:p>
            <a:endParaRPr lang="en-US" dirty="0"/>
          </a:p>
          <a:p>
            <a:endParaRPr lang="en-US" dirty="0"/>
          </a:p>
        </p:txBody>
      </p:sp>
      <p:pic>
        <p:nvPicPr>
          <p:cNvPr id="5" name="Picture 1"/>
          <p:cNvPicPr>
            <a:picLocks noChangeAspect="1"/>
          </p:cNvPicPr>
          <p:nvPr/>
        </p:nvPicPr>
        <p:blipFill>
          <a:blip r:embed="rId5" cstate="print"/>
          <a:srcRect/>
          <a:stretch>
            <a:fillRect/>
          </a:stretch>
        </p:blipFill>
        <p:spPr bwMode="auto">
          <a:xfrm>
            <a:off x="7543800" y="5638800"/>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6"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p:txBody>
          <a:bodyPr/>
          <a:lstStyle/>
          <a:p>
            <a:r>
              <a:rPr lang="en-US" sz="3600" dirty="0"/>
              <a:t>Interesting</a:t>
            </a:r>
            <a:r>
              <a:rPr lang="en-US" dirty="0"/>
              <a:t> URLs…</a:t>
            </a:r>
          </a:p>
        </p:txBody>
      </p:sp>
      <p:sp>
        <p:nvSpPr>
          <p:cNvPr id="11269" name="Text Box 5"/>
          <p:cNvSpPr txBox="1">
            <a:spLocks noChangeArrowheads="1"/>
          </p:cNvSpPr>
          <p:nvPr/>
        </p:nvSpPr>
        <p:spPr bwMode="auto">
          <a:xfrm>
            <a:off x="1143000" y="1367237"/>
            <a:ext cx="6934200" cy="4031873"/>
          </a:xfrm>
          <a:prstGeom prst="rect">
            <a:avLst/>
          </a:prstGeom>
          <a:noFill/>
          <a:ln w="9525">
            <a:noFill/>
            <a:miter lim="800000"/>
            <a:headEnd/>
            <a:tailEnd/>
          </a:ln>
          <a:effectLst/>
        </p:spPr>
        <p:txBody>
          <a:bodyPr wrap="square">
            <a:spAutoFit/>
          </a:bodyPr>
          <a:lstStyle/>
          <a:p>
            <a:pPr>
              <a:spcBef>
                <a:spcPct val="50000"/>
              </a:spcBef>
            </a:pPr>
            <a:r>
              <a:rPr lang="en-US" sz="1600" dirty="0" smtClean="0"/>
              <a:t>IN@IU 			</a:t>
            </a:r>
            <a:r>
              <a:rPr lang="en-US" sz="1600" dirty="0" smtClean="0">
                <a:hlinkClick r:id="rId2"/>
              </a:rPr>
              <a:t>http://internationalnetworking@iu.edu</a:t>
            </a:r>
            <a:r>
              <a:rPr lang="en-US" sz="1600" dirty="0" smtClean="0"/>
              <a:t> </a:t>
            </a:r>
            <a:endParaRPr lang="en-US" sz="1600" dirty="0"/>
          </a:p>
          <a:p>
            <a:pPr>
              <a:spcBef>
                <a:spcPct val="50000"/>
              </a:spcBef>
            </a:pPr>
            <a:r>
              <a:rPr lang="en-US" sz="1600" dirty="0" smtClean="0"/>
              <a:t>APAN</a:t>
            </a:r>
            <a:r>
              <a:rPr lang="en-US" sz="1600" dirty="0"/>
              <a:t>:  			</a:t>
            </a:r>
            <a:r>
              <a:rPr lang="en-US" sz="1600" dirty="0">
                <a:hlinkClick r:id="rId3"/>
              </a:rPr>
              <a:t>http://</a:t>
            </a:r>
            <a:r>
              <a:rPr lang="en-US" sz="1600" dirty="0" smtClean="0">
                <a:hlinkClick r:id="rId3"/>
              </a:rPr>
              <a:t>www.apan.net</a:t>
            </a:r>
            <a:endParaRPr lang="en-US" sz="1600" dirty="0" smtClean="0"/>
          </a:p>
          <a:p>
            <a:pPr>
              <a:spcBef>
                <a:spcPct val="50000"/>
              </a:spcBef>
            </a:pPr>
            <a:r>
              <a:rPr lang="en-US" sz="1600" dirty="0" smtClean="0"/>
              <a:t>DANTE:			</a:t>
            </a:r>
            <a:r>
              <a:rPr lang="en-US" sz="1600" dirty="0" smtClean="0">
                <a:hlinkClick r:id="rId4"/>
              </a:rPr>
              <a:t>http://www.dante.net/</a:t>
            </a:r>
            <a:endParaRPr lang="en-US" sz="1600" dirty="0" smtClean="0"/>
          </a:p>
          <a:p>
            <a:pPr>
              <a:spcBef>
                <a:spcPct val="50000"/>
              </a:spcBef>
            </a:pPr>
            <a:r>
              <a:rPr lang="en-US" sz="1600" dirty="0" smtClean="0"/>
              <a:t>NSF </a:t>
            </a:r>
            <a:r>
              <a:rPr lang="en-US" sz="1600" dirty="0"/>
              <a:t>IRNC </a:t>
            </a:r>
            <a:r>
              <a:rPr lang="en-US" sz="1600" dirty="0" smtClean="0"/>
              <a:t>program:	</a:t>
            </a:r>
            <a:r>
              <a:rPr lang="en-US" sz="1600" dirty="0"/>
              <a:t>	</a:t>
            </a:r>
            <a:r>
              <a:rPr lang="en-US" sz="1600" dirty="0">
                <a:hlinkClick r:id="rId5"/>
              </a:rPr>
              <a:t>http://www.irnclinks.net</a:t>
            </a:r>
            <a:endParaRPr lang="en-US" sz="1600" dirty="0"/>
          </a:p>
          <a:p>
            <a:pPr>
              <a:spcBef>
                <a:spcPct val="50000"/>
              </a:spcBef>
            </a:pPr>
            <a:r>
              <a:rPr lang="en-US" sz="1600" dirty="0"/>
              <a:t>GlobalNOC:		</a:t>
            </a:r>
            <a:r>
              <a:rPr lang="en-US" sz="1600" dirty="0">
                <a:hlinkClick r:id="rId6"/>
              </a:rPr>
              <a:t>http://</a:t>
            </a:r>
            <a:r>
              <a:rPr lang="en-US" sz="1600" dirty="0" smtClean="0">
                <a:hlinkClick r:id="rId6"/>
              </a:rPr>
              <a:t>globalnoc.iu.edu</a:t>
            </a:r>
            <a:endParaRPr lang="en-US" sz="1600" dirty="0" smtClean="0"/>
          </a:p>
          <a:p>
            <a:pPr>
              <a:spcBef>
                <a:spcPct val="50000"/>
              </a:spcBef>
            </a:pPr>
            <a:r>
              <a:rPr lang="en-US" sz="1600" dirty="0" smtClean="0"/>
              <a:t>OpenFlow:			 </a:t>
            </a:r>
            <a:r>
              <a:rPr lang="en-US" sz="1600" dirty="0" smtClean="0">
                <a:hlinkClick r:id="rId7"/>
              </a:rPr>
              <a:t>http://www.openflowswitch.org/</a:t>
            </a:r>
            <a:r>
              <a:rPr lang="en-US" sz="1600" dirty="0" smtClean="0"/>
              <a:t> </a:t>
            </a:r>
          </a:p>
          <a:p>
            <a:pPr>
              <a:spcBef>
                <a:spcPct val="50000"/>
              </a:spcBef>
            </a:pPr>
            <a:r>
              <a:rPr lang="en-US" sz="1600" dirty="0" err="1" smtClean="0"/>
              <a:t>InCNTRE</a:t>
            </a:r>
            <a:r>
              <a:rPr lang="en-US" sz="1600" dirty="0" smtClean="0"/>
              <a:t>			</a:t>
            </a:r>
            <a:r>
              <a:rPr lang="en-US" sz="1600" u="sng" dirty="0" smtClean="0">
                <a:hlinkClick r:id="rId8"/>
              </a:rPr>
              <a:t>http://incntre.iu.edu/</a:t>
            </a:r>
            <a:endParaRPr lang="en-US" sz="1600" dirty="0" smtClean="0"/>
          </a:p>
          <a:p>
            <a:pPr>
              <a:spcBef>
                <a:spcPct val="50000"/>
              </a:spcBef>
            </a:pPr>
            <a:r>
              <a:rPr lang="en-US" sz="1600" dirty="0" err="1" smtClean="0"/>
              <a:t>iNDDI</a:t>
            </a:r>
            <a:r>
              <a:rPr lang="en-US" sz="1600" dirty="0" smtClean="0"/>
              <a:t> wiki			</a:t>
            </a:r>
            <a:r>
              <a:rPr lang="en-US" sz="1600" u="sng" dirty="0" smtClean="0">
                <a:hlinkClick r:id="rId9"/>
              </a:rPr>
              <a:t>http://inddi.wikispaces.com/</a:t>
            </a:r>
            <a:endParaRPr lang="en-US" sz="1600" u="sng" dirty="0" smtClean="0"/>
          </a:p>
          <a:p>
            <a:pPr>
              <a:spcBef>
                <a:spcPct val="50000"/>
              </a:spcBef>
            </a:pPr>
            <a:r>
              <a:rPr lang="en-US" sz="1600" dirty="0"/>
              <a:t>Internet2 OS3E		</a:t>
            </a:r>
            <a:r>
              <a:rPr lang="en-US" sz="1600" dirty="0">
                <a:hlinkClick r:id="rId10"/>
              </a:rPr>
              <a:t>http://www.internet2.edu/network/</a:t>
            </a:r>
            <a:r>
              <a:rPr lang="en-US" sz="1600" dirty="0" err="1">
                <a:hlinkClick r:id="rId10"/>
              </a:rPr>
              <a:t>ose</a:t>
            </a:r>
            <a:r>
              <a:rPr lang="en-US" sz="1600" dirty="0">
                <a:hlinkClick r:id="rId10"/>
              </a:rPr>
              <a:t>/</a:t>
            </a:r>
            <a:endParaRPr lang="en-US" sz="1600" dirty="0" smtClean="0"/>
          </a:p>
          <a:p>
            <a:pPr>
              <a:spcBef>
                <a:spcPct val="50000"/>
              </a:spcBef>
            </a:pPr>
            <a:endParaRPr lang="en-US" sz="1600" dirty="0"/>
          </a:p>
          <a:p>
            <a:pPr>
              <a:spcBef>
                <a:spcPct val="50000"/>
              </a:spcBef>
            </a:pPr>
            <a:r>
              <a:rPr lang="en-US" sz="1600" dirty="0" smtClean="0"/>
              <a:t>Jim Williams: </a:t>
            </a:r>
            <a:r>
              <a:rPr lang="en-US" sz="1600" dirty="0"/>
              <a:t>		 </a:t>
            </a:r>
            <a:r>
              <a:rPr lang="en-US" sz="1600" dirty="0" smtClean="0">
                <a:hlinkClick r:id="rId11"/>
              </a:rPr>
              <a:t>williams@indiana.edu</a:t>
            </a:r>
            <a:endParaRPr lang="en-US" sz="1600" dirty="0" smtClean="0"/>
          </a:p>
        </p:txBody>
      </p:sp>
      <p:sp>
        <p:nvSpPr>
          <p:cNvPr id="4" name="Footer Placeholder 3"/>
          <p:cNvSpPr>
            <a:spLocks noGrp="1"/>
          </p:cNvSpPr>
          <p:nvPr>
            <p:ph type="ftr" sz="quarter" idx="11"/>
          </p:nvPr>
        </p:nvSpPr>
        <p:spPr/>
        <p:txBody>
          <a:bodyPr/>
          <a:lstStyle/>
          <a:p>
            <a:r>
              <a:rPr lang="en-US" smtClean="0"/>
              <a:t>James Williams - Indiana University  williams@indiana.edu</a:t>
            </a:r>
            <a:endParaRPr lang="en-US"/>
          </a:p>
        </p:txBody>
      </p:sp>
      <p:pic>
        <p:nvPicPr>
          <p:cNvPr id="5" name="Picture 1"/>
          <p:cNvPicPr>
            <a:picLocks noChangeAspect="1"/>
          </p:cNvPicPr>
          <p:nvPr/>
        </p:nvPicPr>
        <p:blipFill>
          <a:blip r:embed="rId12" cstate="print"/>
          <a:srcRect/>
          <a:stretch>
            <a:fillRect/>
          </a:stretch>
        </p:blipFill>
        <p:spPr bwMode="auto">
          <a:xfrm>
            <a:off x="7543800" y="5608638"/>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13"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James Williams - Indiana University  williams@indiana.edu</a:t>
            </a:r>
            <a:endParaRPr lang="en-US"/>
          </a:p>
        </p:txBody>
      </p:sp>
      <p:sp>
        <p:nvSpPr>
          <p:cNvPr id="3" name="TextBox 2"/>
          <p:cNvSpPr txBox="1"/>
          <p:nvPr/>
        </p:nvSpPr>
        <p:spPr>
          <a:xfrm>
            <a:off x="1981200" y="990600"/>
            <a:ext cx="5562600" cy="523220"/>
          </a:xfrm>
          <a:prstGeom prst="rect">
            <a:avLst/>
          </a:prstGeom>
          <a:noFill/>
        </p:spPr>
        <p:txBody>
          <a:bodyPr wrap="square" rtlCol="0">
            <a:spAutoFit/>
          </a:bodyPr>
          <a:lstStyle/>
          <a:p>
            <a:pPr algn="ctr"/>
            <a:r>
              <a:rPr lang="en-US" sz="2800" b="1" dirty="0" smtClean="0"/>
              <a:t>As I am sure you know…..</a:t>
            </a:r>
            <a:endParaRPr lang="en-US" sz="2800" b="1" dirty="0"/>
          </a:p>
        </p:txBody>
      </p:sp>
      <p:sp>
        <p:nvSpPr>
          <p:cNvPr id="4" name="TextBox 3"/>
          <p:cNvSpPr txBox="1"/>
          <p:nvPr/>
        </p:nvSpPr>
        <p:spPr>
          <a:xfrm>
            <a:off x="990600" y="2057400"/>
            <a:ext cx="7086600" cy="3139321"/>
          </a:xfrm>
          <a:prstGeom prst="rect">
            <a:avLst/>
          </a:prstGeom>
          <a:noFill/>
        </p:spPr>
        <p:txBody>
          <a:bodyPr wrap="square" rtlCol="0">
            <a:spAutoFit/>
          </a:bodyPr>
          <a:lstStyle/>
          <a:p>
            <a:r>
              <a:rPr lang="en-US" dirty="0" smtClean="0"/>
              <a:t>ACE and TP3 are cooperative activities among Indiana University, Internet2, </a:t>
            </a:r>
            <a:r>
              <a:rPr lang="en-US" dirty="0" err="1" smtClean="0"/>
              <a:t>NYSERNet</a:t>
            </a:r>
            <a:r>
              <a:rPr lang="en-US" dirty="0" smtClean="0"/>
              <a:t>, DANTE/GEANT, APAN and others.</a:t>
            </a:r>
          </a:p>
          <a:p>
            <a:endParaRPr lang="en-US" dirty="0" smtClean="0"/>
          </a:p>
          <a:p>
            <a:r>
              <a:rPr lang="en-US" dirty="0" smtClean="0"/>
              <a:t>Our objective is to create a global network fabric to support international research and education cooperation.</a:t>
            </a:r>
          </a:p>
          <a:p>
            <a:endParaRPr lang="en-US" dirty="0" smtClean="0"/>
          </a:p>
          <a:p>
            <a:r>
              <a:rPr lang="en-US" dirty="0" smtClean="0"/>
              <a:t>ACE and TP3 are not simply about infrastructure (networks).  They are about services on top of infrastructure (measurement, utilization, security, …) and science support services (dynamic circuits, file transfer, …)</a:t>
            </a:r>
          </a:p>
          <a:p>
            <a:endParaRPr lang="en-US" dirty="0" smtClean="0"/>
          </a:p>
          <a:p>
            <a:r>
              <a:rPr lang="en-US" dirty="0" smtClean="0"/>
              <a:t>ACE and TP3 are funded by the US National Science Foundation.</a:t>
            </a:r>
            <a:endParaRPr lang="en-US" dirty="0"/>
          </a:p>
        </p:txBody>
      </p:sp>
      <p:pic>
        <p:nvPicPr>
          <p:cNvPr id="5" name="Picture 1"/>
          <p:cNvPicPr>
            <a:picLocks noChangeAspect="1"/>
          </p:cNvPicPr>
          <p:nvPr/>
        </p:nvPicPr>
        <p:blipFill>
          <a:blip r:embed="rId2" cstate="print"/>
          <a:srcRect/>
          <a:stretch>
            <a:fillRect/>
          </a:stretch>
        </p:blipFill>
        <p:spPr bwMode="auto">
          <a:xfrm>
            <a:off x="7543800" y="5608638"/>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3" cstate="print"/>
          <a:srcRect/>
          <a:stretch>
            <a:fillRect/>
          </a:stretch>
        </p:blipFill>
        <p:spPr bwMode="auto">
          <a:xfrm>
            <a:off x="304800" y="5715000"/>
            <a:ext cx="1676400" cy="10128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James Williams - Indiana University  williams@indiana.edu</a:t>
            </a:r>
            <a:endParaRPr lang="en-US"/>
          </a:p>
        </p:txBody>
      </p:sp>
      <p:sp>
        <p:nvSpPr>
          <p:cNvPr id="4" name="TextBox 3"/>
          <p:cNvSpPr txBox="1"/>
          <p:nvPr/>
        </p:nvSpPr>
        <p:spPr>
          <a:xfrm>
            <a:off x="2286000" y="253425"/>
            <a:ext cx="4114800" cy="1077218"/>
          </a:xfrm>
          <a:prstGeom prst="rect">
            <a:avLst/>
          </a:prstGeom>
          <a:noFill/>
        </p:spPr>
        <p:txBody>
          <a:bodyPr wrap="square" rtlCol="0">
            <a:spAutoFit/>
          </a:bodyPr>
          <a:lstStyle/>
          <a:p>
            <a:pPr algn="ctr"/>
            <a:r>
              <a:rPr lang="en-US" sz="3200" b="1" dirty="0" smtClean="0"/>
              <a:t>ACE + TP3</a:t>
            </a:r>
          </a:p>
          <a:p>
            <a:pPr algn="ctr"/>
            <a:r>
              <a:rPr lang="en-US" sz="3200" b="1" dirty="0" smtClean="0"/>
              <a:t>One Year On…</a:t>
            </a:r>
            <a:endParaRPr lang="en-US" sz="3200" b="1" dirty="0"/>
          </a:p>
        </p:txBody>
      </p:sp>
      <p:sp>
        <p:nvSpPr>
          <p:cNvPr id="6" name="TextBox 5"/>
          <p:cNvSpPr txBox="1"/>
          <p:nvPr/>
        </p:nvSpPr>
        <p:spPr>
          <a:xfrm>
            <a:off x="1295400" y="1524000"/>
            <a:ext cx="7162800" cy="3754874"/>
          </a:xfrm>
          <a:prstGeom prst="rect">
            <a:avLst/>
          </a:prstGeom>
          <a:noFill/>
        </p:spPr>
        <p:txBody>
          <a:bodyPr wrap="square" rtlCol="0">
            <a:spAutoFit/>
          </a:bodyPr>
          <a:lstStyle/>
          <a:p>
            <a:endParaRPr lang="en-US" dirty="0"/>
          </a:p>
          <a:p>
            <a:r>
              <a:rPr lang="en-US" sz="2000" dirty="0" smtClean="0"/>
              <a:t>TP3 Progress – Year 1</a:t>
            </a:r>
          </a:p>
          <a:p>
            <a:endParaRPr lang="en-US" sz="2000" dirty="0"/>
          </a:p>
          <a:p>
            <a:r>
              <a:rPr lang="en-US" sz="2000" dirty="0"/>
              <a:t>ACE Progress – Year 1</a:t>
            </a:r>
          </a:p>
          <a:p>
            <a:endParaRPr lang="en-US" sz="2000" dirty="0" smtClean="0"/>
          </a:p>
          <a:p>
            <a:r>
              <a:rPr lang="en-US" sz="2000" dirty="0"/>
              <a:t>TP3 Plans – Year 2</a:t>
            </a:r>
          </a:p>
          <a:p>
            <a:endParaRPr lang="en-US" sz="2000" dirty="0"/>
          </a:p>
          <a:p>
            <a:r>
              <a:rPr lang="en-US" sz="2000" dirty="0" smtClean="0"/>
              <a:t>ACE Plans – Year 2</a:t>
            </a:r>
          </a:p>
          <a:p>
            <a:endParaRPr lang="en-US" sz="2000" dirty="0"/>
          </a:p>
          <a:p>
            <a:r>
              <a:rPr lang="en-US" sz="2000" dirty="0" smtClean="0"/>
              <a:t>Specific remarks on science support, security and SDN</a:t>
            </a:r>
          </a:p>
          <a:p>
            <a:endParaRPr lang="en-US" sz="2000" dirty="0"/>
          </a:p>
          <a:p>
            <a:r>
              <a:rPr lang="en-US" sz="2000" dirty="0" smtClean="0"/>
              <a:t>Your comments and input</a:t>
            </a:r>
            <a:endParaRPr lang="en-US" sz="2000" dirty="0"/>
          </a:p>
        </p:txBody>
      </p:sp>
      <p:pic>
        <p:nvPicPr>
          <p:cNvPr id="7" name="Picture 1"/>
          <p:cNvPicPr>
            <a:picLocks noChangeAspect="1"/>
          </p:cNvPicPr>
          <p:nvPr/>
        </p:nvPicPr>
        <p:blipFill>
          <a:blip r:embed="rId2" cstate="print"/>
          <a:srcRect/>
          <a:stretch>
            <a:fillRect/>
          </a:stretch>
        </p:blipFill>
        <p:spPr bwMode="auto">
          <a:xfrm>
            <a:off x="7543800" y="5638800"/>
            <a:ext cx="1371600" cy="1020762"/>
          </a:xfrm>
          <a:prstGeom prst="rect">
            <a:avLst/>
          </a:prstGeom>
          <a:noFill/>
          <a:ln w="9525">
            <a:noFill/>
            <a:miter lim="800000"/>
            <a:headEnd/>
            <a:tailEnd/>
          </a:ln>
        </p:spPr>
      </p:pic>
      <p:pic>
        <p:nvPicPr>
          <p:cNvPr id="8" name="Picture 9" descr="C:\Users\gmoore.ADS\Documents\Work\Networking\GlobalNOC\GlobalNOC_vert (2).jpg"/>
          <p:cNvPicPr>
            <a:picLocks noChangeAspect="1" noChangeArrowheads="1"/>
          </p:cNvPicPr>
          <p:nvPr/>
        </p:nvPicPr>
        <p:blipFill>
          <a:blip r:embed="rId3"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6" name="Object 2"/>
          <p:cNvGraphicFramePr>
            <a:graphicFrameLocks noChangeAspect="1"/>
          </p:cNvGraphicFramePr>
          <p:nvPr/>
        </p:nvGraphicFramePr>
        <p:xfrm>
          <a:off x="304800" y="914400"/>
          <a:ext cx="8126413" cy="4610100"/>
        </p:xfrm>
        <a:graphic>
          <a:graphicData uri="http://schemas.openxmlformats.org/presentationml/2006/ole">
            <p:oleObj spid="_x0000_s31754" name="Acrobat Document" r:id="rId3" imgW="11972896" imgH="6791119" progId="AcroExch.Document.7">
              <p:embed/>
            </p:oleObj>
          </a:graphicData>
        </a:graphic>
      </p:graphicFrame>
      <p:pic>
        <p:nvPicPr>
          <p:cNvPr id="3" name="Picture 1"/>
          <p:cNvPicPr>
            <a:picLocks noChangeAspect="1"/>
          </p:cNvPicPr>
          <p:nvPr/>
        </p:nvPicPr>
        <p:blipFill>
          <a:blip r:embed="rId4" cstate="print"/>
          <a:srcRect/>
          <a:stretch>
            <a:fillRect/>
          </a:stretch>
        </p:blipFill>
        <p:spPr bwMode="auto">
          <a:xfrm>
            <a:off x="7543800" y="5608638"/>
            <a:ext cx="1371600" cy="1020762"/>
          </a:xfrm>
          <a:prstGeom prst="rect">
            <a:avLst/>
          </a:prstGeom>
          <a:noFill/>
          <a:ln w="9525">
            <a:noFill/>
            <a:miter lim="800000"/>
            <a:headEnd/>
            <a:tailEnd/>
          </a:ln>
        </p:spPr>
      </p:pic>
      <p:pic>
        <p:nvPicPr>
          <p:cNvPr id="4" name="Picture 9" descr="C:\Users\gmoore.ADS\Documents\Work\Networking\GlobalNOC\GlobalNOC_vert (2).jpg"/>
          <p:cNvPicPr>
            <a:picLocks noChangeAspect="1" noChangeArrowheads="1"/>
          </p:cNvPicPr>
          <p:nvPr/>
        </p:nvPicPr>
        <p:blipFill>
          <a:blip r:embed="rId5" cstate="print"/>
          <a:srcRect/>
          <a:stretch>
            <a:fillRect/>
          </a:stretch>
        </p:blipFill>
        <p:spPr bwMode="auto">
          <a:xfrm>
            <a:off x="228600" y="5638800"/>
            <a:ext cx="1676400" cy="1012825"/>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smtClean="0"/>
              <a:t>James Williams - Indiana University  williams@indiana.edu</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James Williams - Indiana University  williams@indiana.edu</a:t>
            </a:r>
            <a:endParaRPr lang="en-US"/>
          </a:p>
        </p:txBody>
      </p:sp>
      <p:sp>
        <p:nvSpPr>
          <p:cNvPr id="3" name="TextBox 2"/>
          <p:cNvSpPr txBox="1"/>
          <p:nvPr/>
        </p:nvSpPr>
        <p:spPr>
          <a:xfrm>
            <a:off x="2147453" y="385703"/>
            <a:ext cx="5091545" cy="584775"/>
          </a:xfrm>
          <a:prstGeom prst="rect">
            <a:avLst/>
          </a:prstGeom>
          <a:noFill/>
        </p:spPr>
        <p:txBody>
          <a:bodyPr wrap="square" rtlCol="0">
            <a:spAutoFit/>
          </a:bodyPr>
          <a:lstStyle/>
          <a:p>
            <a:pPr algn="ctr"/>
            <a:r>
              <a:rPr lang="en-US" sz="3200" b="1" dirty="0" smtClean="0"/>
              <a:t>TP3 Progress – Year 1</a:t>
            </a:r>
            <a:endParaRPr lang="en-US" sz="3200" b="1" dirty="0"/>
          </a:p>
        </p:txBody>
      </p:sp>
      <p:sp>
        <p:nvSpPr>
          <p:cNvPr id="4" name="TextBox 3"/>
          <p:cNvSpPr txBox="1"/>
          <p:nvPr/>
        </p:nvSpPr>
        <p:spPr>
          <a:xfrm>
            <a:off x="304800" y="1219200"/>
            <a:ext cx="8686800" cy="4801314"/>
          </a:xfrm>
          <a:prstGeom prst="rect">
            <a:avLst/>
          </a:prstGeom>
          <a:noFill/>
        </p:spPr>
        <p:txBody>
          <a:bodyPr wrap="square" rtlCol="0">
            <a:spAutoFit/>
          </a:bodyPr>
          <a:lstStyle/>
          <a:p>
            <a:r>
              <a:rPr lang="en-US" dirty="0" smtClean="0"/>
              <a:t>KDDI-America supplies 10G connectivity between LA and Tokyo (US R/E networks and APAN and TEIN3).  New TP3 router installed in LA.</a:t>
            </a:r>
          </a:p>
          <a:p>
            <a:endParaRPr lang="en-US" dirty="0"/>
          </a:p>
          <a:p>
            <a:r>
              <a:rPr lang="en-US" dirty="0" smtClean="0"/>
              <a:t>New Year 2 - 10G connection between LA and Beijing, perhaps operational 1-November.</a:t>
            </a:r>
          </a:p>
          <a:p>
            <a:endParaRPr lang="en-US" dirty="0" smtClean="0"/>
          </a:p>
          <a:p>
            <a:r>
              <a:rPr lang="en-US" dirty="0" smtClean="0"/>
              <a:t>Upgraded measurement hardware &amp; installed additional 10G machine.  Upgraded perfSONAR to current version</a:t>
            </a:r>
          </a:p>
          <a:p>
            <a:endParaRPr lang="en-US" dirty="0" smtClean="0"/>
          </a:p>
          <a:p>
            <a:r>
              <a:rPr lang="en-US" dirty="0" smtClean="0"/>
              <a:t>Engineered &amp; designed TP3 dynamic circuit (OSCARS IDC) implementation</a:t>
            </a:r>
          </a:p>
          <a:p>
            <a:endParaRPr lang="en-US" dirty="0"/>
          </a:p>
          <a:p>
            <a:r>
              <a:rPr lang="en-US" dirty="0" smtClean="0"/>
              <a:t>Constructive engagement of AP, EU and US security engineers.</a:t>
            </a:r>
          </a:p>
          <a:p>
            <a:endParaRPr lang="en-US" dirty="0" smtClean="0"/>
          </a:p>
          <a:p>
            <a:r>
              <a:rPr lang="en-US" dirty="0" smtClean="0"/>
              <a:t>US-India Network Enabled Research Collaboration Workshop, December 2010, New Delhi.</a:t>
            </a:r>
          </a:p>
          <a:p>
            <a:endParaRPr lang="en-US" dirty="0"/>
          </a:p>
          <a:p>
            <a:r>
              <a:rPr lang="en-US" dirty="0" smtClean="0"/>
              <a:t>APAN Future Internet Testbed Working Group investigation of SDN</a:t>
            </a:r>
          </a:p>
          <a:p>
            <a:endParaRPr lang="en-US" dirty="0"/>
          </a:p>
          <a:p>
            <a:endParaRPr lang="en-US" dirty="0"/>
          </a:p>
        </p:txBody>
      </p:sp>
      <p:pic>
        <p:nvPicPr>
          <p:cNvPr id="5" name="Picture 1"/>
          <p:cNvPicPr>
            <a:picLocks noChangeAspect="1"/>
          </p:cNvPicPr>
          <p:nvPr/>
        </p:nvPicPr>
        <p:blipFill>
          <a:blip r:embed="rId2" cstate="print"/>
          <a:srcRect/>
          <a:stretch>
            <a:fillRect/>
          </a:stretch>
        </p:blipFill>
        <p:spPr bwMode="auto">
          <a:xfrm>
            <a:off x="7543800" y="5638800"/>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3"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James Williams - Indiana University  williams@indiana.edu</a:t>
            </a:r>
            <a:endParaRPr lang="en-US" dirty="0"/>
          </a:p>
        </p:txBody>
      </p:sp>
      <p:sp>
        <p:nvSpPr>
          <p:cNvPr id="4" name="TextBox 3"/>
          <p:cNvSpPr txBox="1"/>
          <p:nvPr/>
        </p:nvSpPr>
        <p:spPr>
          <a:xfrm>
            <a:off x="2286000" y="253425"/>
            <a:ext cx="4114800" cy="584775"/>
          </a:xfrm>
          <a:prstGeom prst="rect">
            <a:avLst/>
          </a:prstGeom>
          <a:noFill/>
        </p:spPr>
        <p:txBody>
          <a:bodyPr wrap="square" rtlCol="0">
            <a:spAutoFit/>
          </a:bodyPr>
          <a:lstStyle/>
          <a:p>
            <a:pPr algn="ctr"/>
            <a:r>
              <a:rPr lang="en-US" sz="3200" b="1" dirty="0" smtClean="0"/>
              <a:t>ACE Progress – Year 1</a:t>
            </a:r>
            <a:endParaRPr lang="en-US" sz="3200" b="1" dirty="0"/>
          </a:p>
        </p:txBody>
      </p:sp>
      <p:sp>
        <p:nvSpPr>
          <p:cNvPr id="5" name="TextBox 4"/>
          <p:cNvSpPr txBox="1"/>
          <p:nvPr/>
        </p:nvSpPr>
        <p:spPr>
          <a:xfrm>
            <a:off x="381000" y="1524000"/>
            <a:ext cx="8610600" cy="3816429"/>
          </a:xfrm>
          <a:prstGeom prst="rect">
            <a:avLst/>
          </a:prstGeom>
          <a:noFill/>
        </p:spPr>
        <p:txBody>
          <a:bodyPr wrap="square" rtlCol="0">
            <a:spAutoFit/>
          </a:bodyPr>
          <a:lstStyle/>
          <a:p>
            <a:r>
              <a:rPr lang="en-US" sz="2000" dirty="0" smtClean="0"/>
              <a:t>Circuit procurement process.  Implemented 20G AMS-NYC bonded circuit.  In partnership with Internet2 and MAX installed new Washington Internet Exchange (WIX) in DC.  In process of installing 20G FRK-DC circuit.  Continued AMS-CHI circuit.  Reviewing usage.  In partnership with Internet2 procured NYC-London 10G circuit to peer directly with </a:t>
            </a:r>
            <a:r>
              <a:rPr lang="en-US" sz="2000" dirty="0" err="1" smtClean="0"/>
              <a:t>UbuntuNet</a:t>
            </a:r>
            <a:r>
              <a:rPr lang="en-US" sz="2000" dirty="0" smtClean="0"/>
              <a:t> in London.</a:t>
            </a:r>
          </a:p>
          <a:p>
            <a:endParaRPr lang="en-US" sz="2000" dirty="0" smtClean="0"/>
          </a:p>
          <a:p>
            <a:r>
              <a:rPr lang="en-US" sz="2000" dirty="0" smtClean="0"/>
              <a:t>Met with DANTE’ to coordinate measurement activities</a:t>
            </a:r>
          </a:p>
          <a:p>
            <a:endParaRPr lang="en-US" sz="2000" dirty="0" smtClean="0"/>
          </a:p>
          <a:p>
            <a:r>
              <a:rPr lang="en-US" sz="2000" dirty="0" smtClean="0"/>
              <a:t>Discussed dynamic circuit options with DANTE’ &amp; Internet2</a:t>
            </a:r>
          </a:p>
          <a:p>
            <a:endParaRPr lang="en-US" sz="2400" dirty="0" smtClean="0"/>
          </a:p>
          <a:p>
            <a:r>
              <a:rPr lang="en-US" sz="2000" dirty="0" smtClean="0"/>
              <a:t>Constructive engagement of AP, EU and US security engineers.</a:t>
            </a:r>
          </a:p>
          <a:p>
            <a:endParaRPr lang="en-US" dirty="0"/>
          </a:p>
        </p:txBody>
      </p:sp>
      <p:pic>
        <p:nvPicPr>
          <p:cNvPr id="6" name="Picture 1"/>
          <p:cNvPicPr>
            <a:picLocks noChangeAspect="1"/>
          </p:cNvPicPr>
          <p:nvPr/>
        </p:nvPicPr>
        <p:blipFill>
          <a:blip r:embed="rId2" cstate="print"/>
          <a:srcRect/>
          <a:stretch>
            <a:fillRect/>
          </a:stretch>
        </p:blipFill>
        <p:spPr bwMode="auto">
          <a:xfrm>
            <a:off x="7543800" y="5638800"/>
            <a:ext cx="1371600" cy="1020762"/>
          </a:xfrm>
          <a:prstGeom prst="rect">
            <a:avLst/>
          </a:prstGeom>
          <a:noFill/>
          <a:ln w="9525">
            <a:noFill/>
            <a:miter lim="800000"/>
            <a:headEnd/>
            <a:tailEnd/>
          </a:ln>
        </p:spPr>
      </p:pic>
      <p:pic>
        <p:nvPicPr>
          <p:cNvPr id="7" name="Picture 9" descr="C:\Users\gmoore.ADS\Documents\Work\Networking\GlobalNOC\GlobalNOC_vert (2).jpg"/>
          <p:cNvPicPr>
            <a:picLocks noChangeAspect="1" noChangeArrowheads="1"/>
          </p:cNvPicPr>
          <p:nvPr/>
        </p:nvPicPr>
        <p:blipFill>
          <a:blip r:embed="rId3" cstate="print"/>
          <a:srcRect/>
          <a:stretch>
            <a:fillRect/>
          </a:stretch>
        </p:blipFill>
        <p:spPr bwMode="auto">
          <a:xfrm>
            <a:off x="304800" y="5638800"/>
            <a:ext cx="1676400" cy="1012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James Williams - Indiana University  williams@indiana.edu</a:t>
            </a:r>
            <a:endParaRPr lang="en-US"/>
          </a:p>
        </p:txBody>
      </p:sp>
      <p:sp>
        <p:nvSpPr>
          <p:cNvPr id="3" name="TextBox 2"/>
          <p:cNvSpPr txBox="1"/>
          <p:nvPr/>
        </p:nvSpPr>
        <p:spPr>
          <a:xfrm>
            <a:off x="1524000" y="457200"/>
            <a:ext cx="6019800" cy="584775"/>
          </a:xfrm>
          <a:prstGeom prst="rect">
            <a:avLst/>
          </a:prstGeom>
          <a:noFill/>
        </p:spPr>
        <p:txBody>
          <a:bodyPr wrap="square" rtlCol="0">
            <a:spAutoFit/>
          </a:bodyPr>
          <a:lstStyle/>
          <a:p>
            <a:pPr algn="ctr"/>
            <a:r>
              <a:rPr lang="en-US" sz="3200" b="1" dirty="0" smtClean="0"/>
              <a:t>TP3 Plans – Year 2</a:t>
            </a:r>
            <a:endParaRPr lang="en-US" sz="3200" b="1" dirty="0"/>
          </a:p>
        </p:txBody>
      </p:sp>
      <p:sp>
        <p:nvSpPr>
          <p:cNvPr id="4" name="TextBox 3"/>
          <p:cNvSpPr txBox="1"/>
          <p:nvPr/>
        </p:nvSpPr>
        <p:spPr>
          <a:xfrm>
            <a:off x="381000" y="1981200"/>
            <a:ext cx="8534400" cy="3970318"/>
          </a:xfrm>
          <a:prstGeom prst="rect">
            <a:avLst/>
          </a:prstGeom>
          <a:noFill/>
        </p:spPr>
        <p:txBody>
          <a:bodyPr wrap="square" rtlCol="0">
            <a:spAutoFit/>
          </a:bodyPr>
          <a:lstStyle/>
          <a:p>
            <a:r>
              <a:rPr lang="en-US" dirty="0" smtClean="0"/>
              <a:t>LA-Beijing 10G direct connection – preliminary engineering, measurement and utilization work, applications support (BGI)</a:t>
            </a:r>
          </a:p>
          <a:p>
            <a:endParaRPr lang="en-US" dirty="0" smtClean="0"/>
          </a:p>
          <a:p>
            <a:r>
              <a:rPr lang="en-US" dirty="0" smtClean="0"/>
              <a:t>Increase dynamic circuit support  in LA. Finalize TP3 production IDC implementation.</a:t>
            </a:r>
          </a:p>
          <a:p>
            <a:endParaRPr lang="en-US" dirty="0" smtClean="0"/>
          </a:p>
          <a:p>
            <a:r>
              <a:rPr lang="en-US" dirty="0" err="1" smtClean="0"/>
              <a:t>iNDDI</a:t>
            </a:r>
            <a:r>
              <a:rPr lang="en-US" dirty="0" smtClean="0"/>
              <a:t> network connection activities. </a:t>
            </a:r>
          </a:p>
          <a:p>
            <a:endParaRPr lang="en-US" dirty="0" smtClean="0"/>
          </a:p>
          <a:p>
            <a:r>
              <a:rPr lang="en-US" dirty="0" smtClean="0"/>
              <a:t>Introduce SDN technology in partnership with Internet2, NICT (JGN-X) and KISTI and possibly others; possible OF V6 support via China partnership.</a:t>
            </a:r>
          </a:p>
          <a:p>
            <a:endParaRPr lang="en-US" dirty="0"/>
          </a:p>
          <a:p>
            <a:r>
              <a:rPr lang="en-US" dirty="0" smtClean="0"/>
              <a:t>Continue measurement support of perfSONAR. Continue work on OSCARS to </a:t>
            </a:r>
            <a:r>
              <a:rPr lang="en-US" dirty="0" err="1" smtClean="0"/>
              <a:t>Glambda</a:t>
            </a:r>
            <a:r>
              <a:rPr lang="en-US" dirty="0" smtClean="0"/>
              <a:t> translation  including perfSONAR support</a:t>
            </a:r>
          </a:p>
          <a:p>
            <a:endParaRPr lang="en-US" dirty="0"/>
          </a:p>
          <a:p>
            <a:endParaRPr lang="en-US" dirty="0"/>
          </a:p>
        </p:txBody>
      </p:sp>
      <p:pic>
        <p:nvPicPr>
          <p:cNvPr id="5" name="Picture 9" descr="C:\Users\gmoore.ADS\Documents\Work\Networking\GlobalNOC\GlobalNOC_vert (2).jpg"/>
          <p:cNvPicPr>
            <a:picLocks noChangeAspect="1" noChangeArrowheads="1"/>
          </p:cNvPicPr>
          <p:nvPr/>
        </p:nvPicPr>
        <p:blipFill>
          <a:blip r:embed="rId2" cstate="print"/>
          <a:srcRect/>
          <a:stretch>
            <a:fillRect/>
          </a:stretch>
        </p:blipFill>
        <p:spPr bwMode="auto">
          <a:xfrm>
            <a:off x="304800" y="5638800"/>
            <a:ext cx="1676400" cy="1012825"/>
          </a:xfrm>
          <a:prstGeom prst="rect">
            <a:avLst/>
          </a:prstGeom>
          <a:noFill/>
          <a:ln w="9525">
            <a:noFill/>
            <a:miter lim="800000"/>
            <a:headEnd/>
            <a:tailEnd/>
          </a:ln>
        </p:spPr>
      </p:pic>
      <p:pic>
        <p:nvPicPr>
          <p:cNvPr id="6" name="Picture 1"/>
          <p:cNvPicPr>
            <a:picLocks noChangeAspect="1"/>
          </p:cNvPicPr>
          <p:nvPr/>
        </p:nvPicPr>
        <p:blipFill>
          <a:blip r:embed="rId3" cstate="print"/>
          <a:srcRect/>
          <a:stretch>
            <a:fillRect/>
          </a:stretch>
        </p:blipFill>
        <p:spPr bwMode="auto">
          <a:xfrm>
            <a:off x="7543800" y="5608638"/>
            <a:ext cx="1371600" cy="1020762"/>
          </a:xfrm>
          <a:prstGeom prst="rect">
            <a:avLst/>
          </a:prstGeom>
          <a:noFill/>
          <a:ln w="9525">
            <a:noFill/>
            <a:miter lim="800000"/>
            <a:headEnd/>
            <a:tailEnd/>
          </a:ln>
        </p:spPr>
      </p:pic>
    </p:spTree>
    <p:extLst>
      <p:ext uri="{BB962C8B-B14F-4D97-AF65-F5344CB8AC3E}">
        <p14:creationId xmlns="" xmlns:p14="http://schemas.microsoft.com/office/powerpoint/2010/main" val="3841767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James Williams - Indiana University  williams@indiana.edu</a:t>
            </a:r>
            <a:endParaRPr lang="en-US"/>
          </a:p>
        </p:txBody>
      </p:sp>
      <p:sp>
        <p:nvSpPr>
          <p:cNvPr id="3" name="TextBox 2"/>
          <p:cNvSpPr txBox="1"/>
          <p:nvPr/>
        </p:nvSpPr>
        <p:spPr>
          <a:xfrm>
            <a:off x="2514600" y="762000"/>
            <a:ext cx="4038600" cy="584775"/>
          </a:xfrm>
          <a:prstGeom prst="rect">
            <a:avLst/>
          </a:prstGeom>
          <a:noFill/>
        </p:spPr>
        <p:txBody>
          <a:bodyPr wrap="square" rtlCol="0">
            <a:spAutoFit/>
          </a:bodyPr>
          <a:lstStyle/>
          <a:p>
            <a:pPr algn="ctr"/>
            <a:r>
              <a:rPr lang="en-US" sz="3200" b="1" dirty="0" smtClean="0"/>
              <a:t>ACE Plans – Year 2</a:t>
            </a:r>
            <a:endParaRPr lang="en-US" sz="3200" b="1" dirty="0"/>
          </a:p>
        </p:txBody>
      </p:sp>
      <p:sp>
        <p:nvSpPr>
          <p:cNvPr id="4" name="TextBox 3"/>
          <p:cNvSpPr txBox="1"/>
          <p:nvPr/>
        </p:nvSpPr>
        <p:spPr>
          <a:xfrm>
            <a:off x="1143000" y="1905000"/>
            <a:ext cx="6553200" cy="3970318"/>
          </a:xfrm>
          <a:prstGeom prst="rect">
            <a:avLst/>
          </a:prstGeom>
          <a:noFill/>
        </p:spPr>
        <p:txBody>
          <a:bodyPr wrap="square" rtlCol="0">
            <a:spAutoFit/>
          </a:bodyPr>
          <a:lstStyle/>
          <a:p>
            <a:r>
              <a:rPr lang="en-US" dirty="0" smtClean="0"/>
              <a:t>Review current infrastructure, clarify Chicago.  Continue close work with LHC.   Finish deployment in London.  Bond DC-FRK circuit.  Begin to consider 100G plans</a:t>
            </a:r>
          </a:p>
          <a:p>
            <a:endParaRPr lang="en-US" dirty="0" smtClean="0"/>
          </a:p>
          <a:p>
            <a:r>
              <a:rPr lang="en-US" dirty="0" smtClean="0"/>
              <a:t>Possible </a:t>
            </a:r>
            <a:r>
              <a:rPr lang="en-US" dirty="0" err="1" smtClean="0"/>
              <a:t>iNDDI</a:t>
            </a:r>
            <a:r>
              <a:rPr lang="en-US" dirty="0" smtClean="0"/>
              <a:t> network connection activities.</a:t>
            </a:r>
          </a:p>
          <a:p>
            <a:endParaRPr lang="en-US" dirty="0"/>
          </a:p>
          <a:p>
            <a:r>
              <a:rPr lang="en-US" dirty="0" smtClean="0"/>
              <a:t>Implement ACE passive &amp; active measurements</a:t>
            </a:r>
          </a:p>
          <a:p>
            <a:endParaRPr lang="en-US" dirty="0" smtClean="0"/>
          </a:p>
          <a:p>
            <a:r>
              <a:rPr lang="en-US" dirty="0" smtClean="0"/>
              <a:t>Continue investigation of </a:t>
            </a:r>
            <a:r>
              <a:rPr lang="en-US" dirty="0" err="1" smtClean="0"/>
              <a:t>sFlow</a:t>
            </a:r>
            <a:r>
              <a:rPr lang="en-US" dirty="0" smtClean="0"/>
              <a:t> monitoring</a:t>
            </a:r>
          </a:p>
          <a:p>
            <a:endParaRPr lang="en-US" dirty="0" smtClean="0"/>
          </a:p>
          <a:p>
            <a:r>
              <a:rPr lang="en-US" dirty="0" smtClean="0"/>
              <a:t>Revisit dynamic circuit &amp; SDN options</a:t>
            </a:r>
          </a:p>
          <a:p>
            <a:endParaRPr lang="en-US" dirty="0"/>
          </a:p>
          <a:p>
            <a:endParaRPr lang="en-US" dirty="0"/>
          </a:p>
          <a:p>
            <a:endParaRPr lang="en-US" dirty="0"/>
          </a:p>
        </p:txBody>
      </p:sp>
      <p:pic>
        <p:nvPicPr>
          <p:cNvPr id="5" name="Picture 9" descr="C:\Users\gmoore.ADS\Documents\Work\Networking\GlobalNOC\GlobalNOC_vert (2).jpg"/>
          <p:cNvPicPr>
            <a:picLocks noChangeAspect="1" noChangeArrowheads="1"/>
          </p:cNvPicPr>
          <p:nvPr/>
        </p:nvPicPr>
        <p:blipFill>
          <a:blip r:embed="rId2" cstate="print"/>
          <a:srcRect/>
          <a:stretch>
            <a:fillRect/>
          </a:stretch>
        </p:blipFill>
        <p:spPr bwMode="auto">
          <a:xfrm>
            <a:off x="304800" y="5638800"/>
            <a:ext cx="1676400" cy="1012825"/>
          </a:xfrm>
          <a:prstGeom prst="rect">
            <a:avLst/>
          </a:prstGeom>
          <a:noFill/>
          <a:ln w="9525">
            <a:noFill/>
            <a:miter lim="800000"/>
            <a:headEnd/>
            <a:tailEnd/>
          </a:ln>
        </p:spPr>
      </p:pic>
      <p:pic>
        <p:nvPicPr>
          <p:cNvPr id="6" name="Picture 1"/>
          <p:cNvPicPr>
            <a:picLocks noChangeAspect="1"/>
          </p:cNvPicPr>
          <p:nvPr/>
        </p:nvPicPr>
        <p:blipFill>
          <a:blip r:embed="rId3" cstate="print"/>
          <a:srcRect/>
          <a:stretch>
            <a:fillRect/>
          </a:stretch>
        </p:blipFill>
        <p:spPr bwMode="auto">
          <a:xfrm>
            <a:off x="7543800" y="5608638"/>
            <a:ext cx="1371600" cy="1020762"/>
          </a:xfrm>
          <a:prstGeom prst="rect">
            <a:avLst/>
          </a:prstGeom>
          <a:noFill/>
          <a:ln w="9525">
            <a:noFill/>
            <a:miter lim="800000"/>
            <a:headEnd/>
            <a:tailEnd/>
          </a:ln>
        </p:spPr>
      </p:pic>
    </p:spTree>
    <p:extLst>
      <p:ext uri="{BB962C8B-B14F-4D97-AF65-F5344CB8AC3E}">
        <p14:creationId xmlns="" xmlns:p14="http://schemas.microsoft.com/office/powerpoint/2010/main" val="3727465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James Williams - Indiana University  williams@indiana.edu</a:t>
            </a:r>
            <a:endParaRPr lang="en-US"/>
          </a:p>
        </p:txBody>
      </p:sp>
      <p:sp>
        <p:nvSpPr>
          <p:cNvPr id="3" name="TextBox 2"/>
          <p:cNvSpPr txBox="1"/>
          <p:nvPr/>
        </p:nvSpPr>
        <p:spPr>
          <a:xfrm>
            <a:off x="1676400" y="381000"/>
            <a:ext cx="5410200" cy="584775"/>
          </a:xfrm>
          <a:prstGeom prst="rect">
            <a:avLst/>
          </a:prstGeom>
          <a:noFill/>
        </p:spPr>
        <p:txBody>
          <a:bodyPr wrap="square" rtlCol="0">
            <a:spAutoFit/>
          </a:bodyPr>
          <a:lstStyle/>
          <a:p>
            <a:pPr algn="ctr"/>
            <a:r>
              <a:rPr lang="en-US" sz="3200" b="1" dirty="0" smtClean="0"/>
              <a:t>ACE + TP3 Science Support</a:t>
            </a:r>
          </a:p>
        </p:txBody>
      </p:sp>
      <p:sp>
        <p:nvSpPr>
          <p:cNvPr id="4" name="TextBox 3"/>
          <p:cNvSpPr txBox="1"/>
          <p:nvPr/>
        </p:nvSpPr>
        <p:spPr>
          <a:xfrm>
            <a:off x="100149" y="965775"/>
            <a:ext cx="8839200" cy="5509200"/>
          </a:xfrm>
          <a:prstGeom prst="rect">
            <a:avLst/>
          </a:prstGeom>
          <a:noFill/>
        </p:spPr>
        <p:txBody>
          <a:bodyPr wrap="square" rtlCol="0">
            <a:spAutoFit/>
          </a:bodyPr>
          <a:lstStyle/>
          <a:p>
            <a:r>
              <a:rPr lang="en-US" sz="1600" dirty="0" smtClean="0"/>
              <a:t>Primary focus of ACE+TP3 is supporting/increasing US international R/E collaborations</a:t>
            </a:r>
          </a:p>
          <a:p>
            <a:endParaRPr lang="en-US" sz="1600" dirty="0"/>
          </a:p>
          <a:p>
            <a:r>
              <a:rPr lang="en-US" sz="1600" dirty="0" smtClean="0"/>
              <a:t>Workshops are a mechanism for increasing collaborations, particularly in “developing/emerging” regions.  Completed a workshop in India: See</a:t>
            </a:r>
            <a:r>
              <a:rPr lang="en-US" sz="1600" dirty="0"/>
              <a:t>: </a:t>
            </a:r>
            <a:r>
              <a:rPr lang="en-US" sz="1600" dirty="0">
                <a:hlinkClick r:id="rId3"/>
              </a:rPr>
              <a:t>http://</a:t>
            </a:r>
            <a:r>
              <a:rPr lang="en-US" sz="1600" dirty="0" smtClean="0">
                <a:hlinkClick r:id="rId3"/>
              </a:rPr>
              <a:t>internationalnetworking.indiana.edu/us-india-workshop</a:t>
            </a:r>
            <a:r>
              <a:rPr lang="en-US" sz="1600" dirty="0" smtClean="0"/>
              <a:t> .  Follow-up workshop planned for March 2012.</a:t>
            </a:r>
          </a:p>
          <a:p>
            <a:endParaRPr lang="en-US" sz="1600" dirty="0"/>
          </a:p>
          <a:p>
            <a:r>
              <a:rPr lang="en-US" sz="1600" dirty="0" smtClean="0"/>
              <a:t>Participated  in an Africa workshops (</a:t>
            </a:r>
            <a:r>
              <a:rPr lang="en-US" sz="1600" dirty="0" err="1" smtClean="0"/>
              <a:t>UbuntuNet</a:t>
            </a:r>
            <a:r>
              <a:rPr lang="en-US" sz="1600" dirty="0" smtClean="0"/>
              <a:t> Conference in Johannesburg and NSRG workshop in Nigeria).  In 2012, establish ACE </a:t>
            </a:r>
            <a:r>
              <a:rPr lang="en-US" sz="1600" dirty="0" err="1" smtClean="0"/>
              <a:t>UbuntuNet</a:t>
            </a:r>
            <a:r>
              <a:rPr lang="en-US" sz="1600" dirty="0" smtClean="0"/>
              <a:t> peering in London.  Continue partnership with NSRC and support of their activities.</a:t>
            </a:r>
          </a:p>
          <a:p>
            <a:endParaRPr lang="en-US" sz="1600" dirty="0" smtClean="0"/>
          </a:p>
          <a:p>
            <a:r>
              <a:rPr lang="en-US" sz="1600" dirty="0" smtClean="0"/>
              <a:t>Participate in weekly LHCONE calls and meetings.  This will continue…</a:t>
            </a:r>
          </a:p>
          <a:p>
            <a:endParaRPr lang="en-US" sz="1600" dirty="0" smtClean="0"/>
          </a:p>
          <a:p>
            <a:r>
              <a:rPr lang="en-US" sz="1600" dirty="0" smtClean="0"/>
              <a:t>Work with Martin Swany (now at Indiana) to </a:t>
            </a:r>
            <a:r>
              <a:rPr lang="en-US" sz="1600" dirty="0"/>
              <a:t>deploy and test Phoebus for high-performance data transfers using </a:t>
            </a:r>
            <a:r>
              <a:rPr lang="en-US" sz="1600" dirty="0" err="1"/>
              <a:t>GridFTP</a:t>
            </a:r>
            <a:r>
              <a:rPr lang="en-US" sz="1600" dirty="0"/>
              <a:t> (initially) and other science apps, based on need</a:t>
            </a:r>
            <a:r>
              <a:rPr lang="en-US" sz="1600" dirty="0" smtClean="0"/>
              <a:t>.</a:t>
            </a:r>
          </a:p>
          <a:p>
            <a:endParaRPr lang="en-US" sz="1600" dirty="0" smtClean="0"/>
          </a:p>
          <a:p>
            <a:r>
              <a:rPr lang="en-US" sz="1600" dirty="0" smtClean="0"/>
              <a:t>Interested in partners to help develop and extend workshop activity to other areas of the world (Vietnam, Lower Mekong Region).</a:t>
            </a:r>
          </a:p>
          <a:p>
            <a:endParaRPr lang="en-US" sz="1600" dirty="0"/>
          </a:p>
          <a:p>
            <a:r>
              <a:rPr lang="en-US" sz="1600" dirty="0" smtClean="0"/>
              <a:t>Address SDN research/researcher support directly.</a:t>
            </a:r>
          </a:p>
          <a:p>
            <a:endParaRPr lang="en-US" sz="1600" dirty="0" smtClean="0"/>
          </a:p>
          <a:p>
            <a:endParaRPr lang="en-US" sz="1600" dirty="0" smtClean="0"/>
          </a:p>
          <a:p>
            <a:endParaRPr lang="en-US" sz="1600" dirty="0" smtClean="0"/>
          </a:p>
        </p:txBody>
      </p:sp>
      <p:pic>
        <p:nvPicPr>
          <p:cNvPr id="5" name="Picture 1"/>
          <p:cNvPicPr>
            <a:picLocks noChangeAspect="1"/>
          </p:cNvPicPr>
          <p:nvPr/>
        </p:nvPicPr>
        <p:blipFill>
          <a:blip r:embed="rId4" cstate="print"/>
          <a:srcRect/>
          <a:stretch>
            <a:fillRect/>
          </a:stretch>
        </p:blipFill>
        <p:spPr bwMode="auto">
          <a:xfrm>
            <a:off x="7543800" y="5638800"/>
            <a:ext cx="1371600" cy="1020762"/>
          </a:xfrm>
          <a:prstGeom prst="rect">
            <a:avLst/>
          </a:prstGeom>
          <a:noFill/>
          <a:ln w="9525">
            <a:noFill/>
            <a:miter lim="800000"/>
            <a:headEnd/>
            <a:tailEnd/>
          </a:ln>
        </p:spPr>
      </p:pic>
      <p:pic>
        <p:nvPicPr>
          <p:cNvPr id="6" name="Picture 9" descr="C:\Users\gmoore.ADS\Documents\Work\Networking\GlobalNOC\GlobalNOC_vert (2).jpg"/>
          <p:cNvPicPr>
            <a:picLocks noChangeAspect="1" noChangeArrowheads="1"/>
          </p:cNvPicPr>
          <p:nvPr/>
        </p:nvPicPr>
        <p:blipFill>
          <a:blip r:embed="rId5" cstate="print"/>
          <a:srcRect/>
          <a:stretch>
            <a:fillRect/>
          </a:stretch>
        </p:blipFill>
        <p:spPr bwMode="auto">
          <a:xfrm>
            <a:off x="304800" y="5638800"/>
            <a:ext cx="1676400" cy="1012825"/>
          </a:xfrm>
          <a:prstGeom prst="rect">
            <a:avLst/>
          </a:prstGeom>
          <a:noFill/>
          <a:ln w="9525">
            <a:noFill/>
            <a:miter lim="800000"/>
            <a:headEnd/>
            <a:tailEnd/>
          </a:ln>
        </p:spPr>
      </p:pic>
    </p:spTree>
    <p:extLst>
      <p:ext uri="{BB962C8B-B14F-4D97-AF65-F5344CB8AC3E}">
        <p14:creationId xmlns="" xmlns:p14="http://schemas.microsoft.com/office/powerpoint/2010/main" val="14278068"/>
      </p:ext>
    </p:extLst>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1174</TotalTime>
  <Words>996</Words>
  <Application>Microsoft Office PowerPoint</Application>
  <PresentationFormat>On-screen Show (4:3)</PresentationFormat>
  <Paragraphs>134</Paragraphs>
  <Slides>12</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15" baseType="lpstr">
      <vt:lpstr>Office Theme</vt:lpstr>
      <vt:lpstr>Custom Design</vt:lpstr>
      <vt:lpstr>Acrobat Document</vt:lpstr>
      <vt:lpstr>ACE + TP3 Update  One Year On…</vt:lpstr>
      <vt:lpstr>Slide 2</vt:lpstr>
      <vt:lpstr>Slide 3</vt:lpstr>
      <vt:lpstr>Slide 4</vt:lpstr>
      <vt:lpstr>Slide 5</vt:lpstr>
      <vt:lpstr>Slide 6</vt:lpstr>
      <vt:lpstr>Slide 7</vt:lpstr>
      <vt:lpstr>Slide 8</vt:lpstr>
      <vt:lpstr>Slide 9</vt:lpstr>
      <vt:lpstr>Slide 10</vt:lpstr>
      <vt:lpstr>Slide 11</vt:lpstr>
      <vt:lpstr>Interesting URLs…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 Connects to Europe and TransPAC3 (ACE+TP3)</dc:title>
  <dc:creator>william</dc:creator>
  <cp:lastModifiedBy>william</cp:lastModifiedBy>
  <cp:revision>112</cp:revision>
  <dcterms:created xsi:type="dcterms:W3CDTF">2011-03-01T17:54:13Z</dcterms:created>
  <dcterms:modified xsi:type="dcterms:W3CDTF">2011-09-28T11:21:51Z</dcterms:modified>
</cp:coreProperties>
</file>