
<file path=[Content_Types].xml><?xml version="1.0" encoding="utf-8"?>
<Types xmlns="http://schemas.openxmlformats.org/package/2006/content-types">
  <Override PartName="/ppt/slideLayouts/slideLayout15.xml" ContentType="application/vnd.openxmlformats-officedocument.presentationml.slideLayout+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Default Extension="jpeg" ContentType="image/jpeg"/>
  <Override PartName="/ppt/slideMasters/slideMaster2.xml" ContentType="application/vnd.openxmlformats-officedocument.presentationml.slide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notesSlides/notesSlide5.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Layouts/slideLayout17.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notesSlides/notesSlide3.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48" r:id="rId1"/>
    <p:sldMasterId id="2147483660" r:id="rId2"/>
  </p:sldMasterIdLst>
  <p:notesMasterIdLst>
    <p:notesMasterId r:id="rId20"/>
  </p:notesMasterIdLst>
  <p:sldIdLst>
    <p:sldId id="256" r:id="rId3"/>
    <p:sldId id="258" r:id="rId4"/>
    <p:sldId id="259" r:id="rId5"/>
    <p:sldId id="260" r:id="rId6"/>
    <p:sldId id="261" r:id="rId7"/>
    <p:sldId id="263" r:id="rId8"/>
    <p:sldId id="274" r:id="rId9"/>
    <p:sldId id="275" r:id="rId10"/>
    <p:sldId id="266" r:id="rId11"/>
    <p:sldId id="264" r:id="rId12"/>
    <p:sldId id="271" r:id="rId13"/>
    <p:sldId id="272" r:id="rId14"/>
    <p:sldId id="273" r:id="rId15"/>
    <p:sldId id="267" r:id="rId16"/>
    <p:sldId id="265" r:id="rId17"/>
    <p:sldId id="270" r:id="rId18"/>
    <p:sldId id="26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20000"/>
    <a:srgbClr val="760000"/>
    <a:srgbClr val="990033"/>
  </p:clrMru>
  <p:extLst>
    <p:ext uri="{E76CE94A-603C-4142-B9EB-6D1370010A27}">
      <p14:discardImageEditData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 uri="{D31A062A-798A-4329-ABDD-BBA856620510}">
      <p14:defaultImageDpi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4" d="100"/>
          <a:sy n="114" d="100"/>
        </p:scale>
        <p:origin x="-72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70AA21-7B89-4B49-8C4F-2D045E6AB62D}" type="datetimeFigureOut">
              <a:rPr lang="en-US" smtClean="0"/>
              <a:pPr/>
              <a:t>9/12/11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6AE477-A67E-4D58-BDC9-1C2FF4F94753}" type="slidenum">
              <a:rPr lang="en-US" smtClean="0"/>
              <a:pPr/>
              <a:t>‹#›</a:t>
            </a:fld>
            <a:endParaRPr lang="en-US"/>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5516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NSF mission not as broad as some countries.</a:t>
            </a:r>
            <a:r>
              <a:rPr lang="en-US" baseline="0" dirty="0" smtClean="0"/>
              <a:t>  Other US government agencies fund parts of science (</a:t>
            </a:r>
            <a:r>
              <a:rPr lang="en-US" baseline="0" dirty="0" err="1" smtClean="0"/>
              <a:t>DoE</a:t>
            </a:r>
            <a:r>
              <a:rPr lang="en-US" baseline="0" dirty="0" smtClean="0"/>
              <a:t>, NOAA, NASA) energy, climate, space….funding spread…NSF broadest</a:t>
            </a:r>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4</a:t>
            </a:fld>
            <a:endParaRPr lang="en-US"/>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35041835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Tender out 1-April.  Continuing existing infrastructure</a:t>
            </a:r>
            <a:r>
              <a:rPr lang="en-US" baseline="0" dirty="0" smtClean="0"/>
              <a:t> until maybe 1-July/August.</a:t>
            </a:r>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US-EU science support…lots not known….NOT just US-EU…global  Polar program involving Denmark, France, Japan and Switzerland,</a:t>
            </a:r>
            <a:r>
              <a:rPr lang="en-US" baseline="0" dirty="0" smtClean="0"/>
              <a:t> Environmental bio involving France and Senegal, Data intensive computing involving Brazil, China, Japan, Korea, Netherlands and UK</a:t>
            </a:r>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15</a:t>
            </a:fld>
            <a:endParaRPr lang="en-US"/>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582723223"/>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Partnerships for International Research </a:t>
            </a:r>
            <a:r>
              <a:rPr lang="en-US" smtClean="0"/>
              <a:t>and Education</a:t>
            </a:r>
            <a:endParaRPr lang="en-US"/>
          </a:p>
        </p:txBody>
      </p:sp>
      <p:sp>
        <p:nvSpPr>
          <p:cNvPr id="4" name="Slide Number Placeholder 3"/>
          <p:cNvSpPr>
            <a:spLocks noGrp="1"/>
          </p:cNvSpPr>
          <p:nvPr>
            <p:ph type="sldNum" sz="quarter" idx="10"/>
          </p:nvPr>
        </p:nvSpPr>
        <p:spPr/>
        <p:txBody>
          <a:bodyPr/>
          <a:lstStyle/>
          <a:p>
            <a:fld id="{D06AE477-A67E-4D58-BDC9-1C2FF4F94753}"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9E8951-C3CF-4F5A-802E-6B638EF6C616}" type="datetime1">
              <a:rPr lang="en-US" smtClean="0"/>
              <a:pPr/>
              <a:t>9/12/11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81D67-CA87-4F48-A0F0-F45815302EA1}" type="datetime1">
              <a:rPr lang="en-US" smtClean="0"/>
              <a:pPr/>
              <a:t>9/12/11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DEC38-549D-4127-96E7-CBF40B9F5F5E}" type="datetime1">
              <a:rPr lang="en-US" smtClean="0"/>
              <a:pPr/>
              <a:t>9/12/11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823F5A-BBCA-42EC-BBDA-952D0B68A88B}" type="datetimeFigureOut">
              <a:rPr lang="en-US" smtClean="0"/>
              <a:pPr/>
              <a:t>9/12/11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23F5A-BBCA-42EC-BBDA-952D0B68A88B}" type="datetimeFigureOut">
              <a:rPr lang="en-US" smtClean="0"/>
              <a:pPr/>
              <a:t>9/12/11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823F5A-BBCA-42EC-BBDA-952D0B68A88B}" type="datetimeFigureOut">
              <a:rPr lang="en-US" smtClean="0"/>
              <a:pPr/>
              <a:t>9/12/11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823F5A-BBCA-42EC-BBDA-952D0B68A88B}" type="datetimeFigureOut">
              <a:rPr lang="en-US" smtClean="0"/>
              <a:pPr/>
              <a:t>9/12/11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823F5A-BBCA-42EC-BBDA-952D0B68A88B}" type="datetimeFigureOut">
              <a:rPr lang="en-US" smtClean="0"/>
              <a:pPr/>
              <a:t>9/12/11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823F5A-BBCA-42EC-BBDA-952D0B68A88B}" type="datetimeFigureOut">
              <a:rPr lang="en-US" smtClean="0"/>
              <a:pPr/>
              <a:t>9/12/11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23F5A-BBCA-42EC-BBDA-952D0B68A88B}" type="datetimeFigureOut">
              <a:rPr lang="en-US" smtClean="0"/>
              <a:pPr/>
              <a:t>9/12/11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823F5A-BBCA-42EC-BBDA-952D0B68A88B}" type="datetimeFigureOut">
              <a:rPr lang="en-US" smtClean="0"/>
              <a:pPr/>
              <a:t>9/12/11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3728EA-B2D1-4AF7-AE69-B1B56D43D1E1}" type="datetime1">
              <a:rPr lang="en-US" smtClean="0"/>
              <a:pPr/>
              <a:t>9/12/11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823F5A-BBCA-42EC-BBDA-952D0B68A88B}" type="datetimeFigureOut">
              <a:rPr lang="en-US" smtClean="0"/>
              <a:pPr/>
              <a:t>9/12/11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23F5A-BBCA-42EC-BBDA-952D0B68A88B}" type="datetimeFigureOut">
              <a:rPr lang="en-US" smtClean="0"/>
              <a:pPr/>
              <a:t>9/12/11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23F5A-BBCA-42EC-BBDA-952D0B68A88B}" type="datetimeFigureOut">
              <a:rPr lang="en-US" smtClean="0"/>
              <a:pPr/>
              <a:t>9/12/11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5D1F6F-893F-4BF2-B472-BFBC3CFF66B6}" type="datetime1">
              <a:rPr lang="en-US" smtClean="0"/>
              <a:pPr/>
              <a:t>9/12/11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CC1A80-B0FA-4BEF-B3F6-851E1B13E1FA}" type="datetime1">
              <a:rPr lang="en-US" smtClean="0"/>
              <a:pPr/>
              <a:t>9/12/11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14B2D9-8CA2-46F1-A660-1405A464C6DF}" type="datetime1">
              <a:rPr lang="en-US" smtClean="0"/>
              <a:pPr/>
              <a:t>9/12/11</a:t>
            </a:fld>
            <a:endParaRPr lang="en-US"/>
          </a:p>
        </p:txBody>
      </p:sp>
      <p:sp>
        <p:nvSpPr>
          <p:cNvPr id="8" name="Footer Placeholder 7"/>
          <p:cNvSpPr>
            <a:spLocks noGrp="1"/>
          </p:cNvSpPr>
          <p:nvPr>
            <p:ph type="ftr" sz="quarter" idx="11"/>
          </p:nvPr>
        </p:nvSpPr>
        <p:spPr/>
        <p:txBody>
          <a:bodyPr/>
          <a:lstStyle/>
          <a:p>
            <a:r>
              <a:rPr lang="en-US" smtClean="0"/>
              <a:t>James Williams - Indiana University  williams@indiana.edu</a:t>
            </a:r>
            <a:endParaRPr lang="en-US"/>
          </a:p>
        </p:txBody>
      </p:sp>
      <p:sp>
        <p:nvSpPr>
          <p:cNvPr id="9" name="Slide Number Placeholder 8"/>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A38166-A475-4C1D-B03E-856789BAA0B0}" type="datetime1">
              <a:rPr lang="en-US" smtClean="0"/>
              <a:pPr/>
              <a:t>9/12/11</a:t>
            </a:fld>
            <a:endParaRPr lang="en-US"/>
          </a:p>
        </p:txBody>
      </p:sp>
      <p:sp>
        <p:nvSpPr>
          <p:cNvPr id="4" name="Footer Placeholder 3"/>
          <p:cNvSpPr>
            <a:spLocks noGrp="1"/>
          </p:cNvSpPr>
          <p:nvPr>
            <p:ph type="ftr" sz="quarter" idx="11"/>
          </p:nvPr>
        </p:nvSpPr>
        <p:spPr/>
        <p:txBody>
          <a:bodyPr/>
          <a:lstStyle/>
          <a:p>
            <a:r>
              <a:rPr lang="en-US" smtClean="0"/>
              <a:t>James Williams - Indiana University  williams@indiana.edu</a:t>
            </a:r>
            <a:endParaRPr lang="en-US"/>
          </a:p>
        </p:txBody>
      </p:sp>
      <p:sp>
        <p:nvSpPr>
          <p:cNvPr id="5" name="Slide Number Placeholder 4"/>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35FE9-9270-4E04-A9CC-379FD9A72A52}" type="datetime1">
              <a:rPr lang="en-US" smtClean="0"/>
              <a:pPr/>
              <a:t>9/12/11</a:t>
            </a:fld>
            <a:endParaRPr lang="en-US"/>
          </a:p>
        </p:txBody>
      </p:sp>
      <p:sp>
        <p:nvSpPr>
          <p:cNvPr id="3" name="Footer Placeholder 2"/>
          <p:cNvSpPr>
            <a:spLocks noGrp="1"/>
          </p:cNvSpPr>
          <p:nvPr>
            <p:ph type="ftr" sz="quarter" idx="11"/>
          </p:nvPr>
        </p:nvSpPr>
        <p:spPr/>
        <p:txBody>
          <a:bodyPr/>
          <a:lstStyle/>
          <a:p>
            <a:r>
              <a:rPr lang="en-US" smtClean="0"/>
              <a:t>James Williams - Indiana University  williams@indiana.edu</a:t>
            </a:r>
            <a:endParaRPr lang="en-US"/>
          </a:p>
        </p:txBody>
      </p:sp>
      <p:sp>
        <p:nvSpPr>
          <p:cNvPr id="4" name="Slide Number Placeholder 3"/>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0D8B09-328C-47EF-9297-D090E26689F4}" type="datetime1">
              <a:rPr lang="en-US" smtClean="0"/>
              <a:pPr/>
              <a:t>9/12/11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8985D-BD1E-441D-B06E-BEC0ED7F1E07}" type="datetime1">
              <a:rPr lang="en-US" smtClean="0"/>
              <a:pPr/>
              <a:t>9/12/11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617C8-5DB6-4B90-89C0-F35F70A8DC1B}" type="datetime1">
              <a:rPr lang="en-US" smtClean="0"/>
              <a:pPr/>
              <a:t>9/12/11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James Williams - Indiana University  williams@indiana.edu</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1FD9F-C91D-42B7-9E44-CE9B32173D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23F5A-BBCA-42EC-BBDA-952D0B68A88B}" type="datetimeFigureOut">
              <a:rPr lang="en-US" smtClean="0"/>
              <a:pPr/>
              <a:t>9/12/11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B6356-2DB2-4A60-987D-AA7FCE0EA6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irnclinks.net/" TargetMode="External"/><Relationship Id="rId4" Type="http://schemas.openxmlformats.org/officeDocument/2006/relationships/hyperlink" Target="https://intranet.geant.net/sites/Networking/NA4/T1/Pages/DICEDynamics.aspx" TargetMode="External"/><Relationship Id="rId5" Type="http://schemas.openxmlformats.org/officeDocument/2006/relationships/hyperlink" Target="http://www.controlplane.net/" TargetMode="External"/><Relationship Id="rId6" Type="http://schemas.openxmlformats.org/officeDocument/2006/relationships/hyperlink" Target="http://www.internet2.edu/ion/dynes.html" TargetMode="External"/><Relationship Id="rId7" Type="http://schemas.openxmlformats.org/officeDocument/2006/relationships/hyperlink" Target="http://www.ren-isac.net/ses/" TargetMode="External"/><Relationship Id="rId8" Type="http://schemas.openxmlformats.org/officeDocument/2006/relationships/hyperlink" Target="http://www.openflow.org/" TargetMode="External"/><Relationship Id="rId9" Type="http://schemas.openxmlformats.org/officeDocument/2006/relationships/image" Target="../media/image3.jpeg"/><Relationship Id="rId10"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hyperlink" Target="http://www.perfsonar.ne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hyperlink" Target="http://www.nsf.gov/awardsearch/showAward.do?AwardNumber=0962705"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hyperlink" Target="http://www.nsf.gov/awardsearch/showAward.do?AwardNumber=096270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internationalnetworking.indiana.edu/us-india-workshop" TargetMode="External"/><Relationship Id="rId4" Type="http://schemas.openxmlformats.org/officeDocument/2006/relationships/hyperlink" Target="http://www.nsf.gov/od/oise/pire-2010-list.jsp" TargetMode="External"/><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3" Type="http://schemas.openxmlformats.org/officeDocument/2006/relationships/hyperlink" Target="mailto:williams@indiana.edu" TargetMode="External"/><Relationship Id="rId4" Type="http://schemas.openxmlformats.org/officeDocument/2006/relationships/hyperlink" Target="http://internationalnetworking.indiana.edu/" TargetMode="External"/><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 Id="rId3" Type="http://schemas.openxmlformats.org/officeDocument/2006/relationships/image" Target="../media/image9.jpeg"/></Relationships>
</file>

<file path=ppt/slides/_rels/slide17.xml.rels><?xml version="1.0" encoding="UTF-8" standalone="yes"?>
<Relationships xmlns="http://schemas.openxmlformats.org/package/2006/relationships"><Relationship Id="rId11" Type="http://schemas.openxmlformats.org/officeDocument/2006/relationships/hyperlink" Target="http://fasterdata.es.net/" TargetMode="External"/><Relationship Id="rId12" Type="http://schemas.openxmlformats.org/officeDocument/2006/relationships/hyperlink" Target="http://www.internet2.edu/presentations/jt2011winter/20110201-dart-science-dmz.pdf" TargetMode="External"/><Relationship Id="rId13" Type="http://schemas.openxmlformats.org/officeDocument/2006/relationships/hyperlink" Target="http://www.nsf.gov/od/oise/pire-2010-list.jsp" TargetMode="External"/><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nternationalnetworking.indiana.edu/" TargetMode="External"/><Relationship Id="rId4" Type="http://schemas.openxmlformats.org/officeDocument/2006/relationships/hyperlink" Target="http://internationalnetworking.indiana.edu/ACE" TargetMode="External"/><Relationship Id="rId5" Type="http://schemas.openxmlformats.org/officeDocument/2006/relationships/hyperlink" Target="http://internationalnetworking.indiana.edu/TP3" TargetMode="External"/><Relationship Id="rId6" Type="http://schemas.openxmlformats.org/officeDocument/2006/relationships/hyperlink" Target="http://irnclinks.net/" TargetMode="External"/><Relationship Id="rId7" Type="http://schemas.openxmlformats.org/officeDocument/2006/relationships/hyperlink" Target="http://internet2.edu/" TargetMode="External"/><Relationship Id="rId8" Type="http://schemas.openxmlformats.org/officeDocument/2006/relationships/hyperlink" Target="http://www.internet2.edu/ion/dynes.html" TargetMode="External"/><Relationship Id="rId9" Type="http://schemas.openxmlformats.org/officeDocument/2006/relationships/hyperlink" Target="http://www.geant.net/Network/GlobalConnectivity/Pages/InternationalCollaboration.aspx" TargetMode="External"/><Relationship Id="rId10" Type="http://schemas.openxmlformats.org/officeDocument/2006/relationships/hyperlink" Target="http://www.es.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nsf.gov/" TargetMode="External"/><Relationship Id="rId4" Type="http://schemas.openxmlformats.org/officeDocument/2006/relationships/hyperlink" Target="http://irnclinks.net/" TargetMode="External"/><Relationship Id="rId5" Type="http://schemas.openxmlformats.org/officeDocument/2006/relationships/hyperlink" Target="http://www.nsf.gov/dir/index.jsp?org=OCI" TargetMode="External"/><Relationship Id="rId6" Type="http://schemas.openxmlformats.org/officeDocument/2006/relationships/image" Target="../media/image3.jpeg"/><Relationship Id="rId7"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indiana.edu/" TargetMode="External"/><Relationship Id="rId4" Type="http://schemas.openxmlformats.org/officeDocument/2006/relationships/hyperlink" Target="http://research.indiana.edu/" TargetMode="External"/><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1470025"/>
          </a:xfrm>
        </p:spPr>
        <p:txBody>
          <a:bodyPr>
            <a:normAutofit fontScale="90000"/>
          </a:bodyPr>
          <a:lstStyle/>
          <a:p>
            <a:r>
              <a:rPr lang="en-US" b="1" dirty="0" smtClean="0"/>
              <a:t>America Connects to Europe (ACE) and </a:t>
            </a:r>
            <a:br>
              <a:rPr lang="en-US" b="1" dirty="0" smtClean="0"/>
            </a:br>
            <a:r>
              <a:rPr lang="en-US" b="1" dirty="0" smtClean="0"/>
              <a:t>TransPAC3 (TP3)</a:t>
            </a:r>
            <a:endParaRPr lang="en-US" b="1" dirty="0"/>
          </a:p>
        </p:txBody>
      </p:sp>
      <p:sp>
        <p:nvSpPr>
          <p:cNvPr id="3" name="Subtitle 2"/>
          <p:cNvSpPr>
            <a:spLocks noGrp="1"/>
          </p:cNvSpPr>
          <p:nvPr>
            <p:ph type="subTitle" idx="1"/>
          </p:nvPr>
        </p:nvSpPr>
        <p:spPr>
          <a:xfrm>
            <a:off x="1219200" y="3429000"/>
            <a:ext cx="6858000" cy="1752600"/>
          </a:xfrm>
        </p:spPr>
        <p:txBody>
          <a:bodyPr/>
          <a:lstStyle/>
          <a:p>
            <a:r>
              <a:rPr lang="en-US" b="1" dirty="0" smtClean="0"/>
              <a:t>Cooperative Partnerships to facilitate Global R/E Collaboration</a:t>
            </a:r>
            <a:endParaRPr lang="en-US" b="1" dirty="0"/>
          </a:p>
        </p:txBody>
      </p:sp>
      <p:pic>
        <p:nvPicPr>
          <p:cNvPr id="7169" name="Picture 1"/>
          <p:cNvPicPr>
            <a:picLocks noChangeAspect="1" noChangeArrowheads="1"/>
          </p:cNvPicPr>
          <p:nvPr/>
        </p:nvPicPr>
        <p:blipFill>
          <a:blip r:embed="rId3" cstate="print"/>
          <a:srcRect/>
          <a:stretch>
            <a:fillRect/>
          </a:stretch>
        </p:blipFill>
        <p:spPr bwMode="auto">
          <a:xfrm>
            <a:off x="7162800" y="5791200"/>
            <a:ext cx="1632915" cy="838200"/>
          </a:xfrm>
          <a:prstGeom prst="rect">
            <a:avLst/>
          </a:prstGeom>
          <a:noFill/>
          <a:ln w="9525">
            <a:noFill/>
            <a:miter lim="800000"/>
            <a:headEnd/>
            <a:tailEnd/>
          </a:ln>
          <a:effectLst/>
        </p:spPr>
      </p:pic>
      <p:pic>
        <p:nvPicPr>
          <p:cNvPr id="7170" name="Picture 2"/>
          <p:cNvPicPr>
            <a:picLocks noChangeAspect="1" noChangeArrowheads="1"/>
          </p:cNvPicPr>
          <p:nvPr/>
        </p:nvPicPr>
        <p:blipFill>
          <a:blip r:embed="rId4" cstate="print"/>
          <a:srcRect/>
          <a:stretch>
            <a:fillRect/>
          </a:stretch>
        </p:blipFill>
        <p:spPr bwMode="auto">
          <a:xfrm>
            <a:off x="228600" y="5867400"/>
            <a:ext cx="1911350" cy="814388"/>
          </a:xfrm>
          <a:prstGeom prst="rect">
            <a:avLst/>
          </a:prstGeom>
          <a:noFill/>
          <a:ln w="9525">
            <a:noFill/>
            <a:miter lim="800000"/>
            <a:headEnd/>
            <a:tailEnd/>
          </a:ln>
          <a:effectLst/>
        </p:spPr>
      </p:pic>
      <p:sp>
        <p:nvSpPr>
          <p:cNvPr id="6" name="TextBox 5"/>
          <p:cNvSpPr txBox="1"/>
          <p:nvPr/>
        </p:nvSpPr>
        <p:spPr>
          <a:xfrm>
            <a:off x="1828800" y="5181600"/>
            <a:ext cx="5867400" cy="381000"/>
          </a:xfrm>
          <a:prstGeom prst="rect">
            <a:avLst/>
          </a:prstGeom>
          <a:noFill/>
        </p:spPr>
        <p:txBody>
          <a:bodyPr wrap="square" rtlCol="0">
            <a:spAutoFit/>
          </a:bodyPr>
          <a:lstStyle/>
          <a:p>
            <a:pPr algn="ctr"/>
            <a:r>
              <a:rPr lang="en-US" dirty="0" smtClean="0">
                <a:solidFill>
                  <a:srgbClr val="FF0000"/>
                </a:solidFill>
              </a:rPr>
              <a:t>John Hicks – ACE and TP3 Engineer</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019300" y="381000"/>
            <a:ext cx="4419600" cy="369332"/>
          </a:xfrm>
          <a:prstGeom prst="rect">
            <a:avLst/>
          </a:prstGeom>
          <a:noFill/>
        </p:spPr>
        <p:txBody>
          <a:bodyPr wrap="square" rtlCol="0">
            <a:spAutoFit/>
          </a:bodyPr>
          <a:lstStyle/>
          <a:p>
            <a:pPr algn="ctr"/>
            <a:r>
              <a:rPr lang="en-US" b="1" dirty="0" smtClean="0"/>
              <a:t>Services over infrastructure</a:t>
            </a:r>
          </a:p>
        </p:txBody>
      </p:sp>
      <p:sp>
        <p:nvSpPr>
          <p:cNvPr id="4" name="TextBox 3"/>
          <p:cNvSpPr txBox="1"/>
          <p:nvPr/>
        </p:nvSpPr>
        <p:spPr>
          <a:xfrm>
            <a:off x="457200" y="1143000"/>
            <a:ext cx="7848600" cy="4539704"/>
          </a:xfrm>
          <a:prstGeom prst="rect">
            <a:avLst/>
          </a:prstGeom>
          <a:noFill/>
        </p:spPr>
        <p:txBody>
          <a:bodyPr wrap="square" rtlCol="0">
            <a:spAutoFit/>
          </a:bodyPr>
          <a:lstStyle/>
          <a:p>
            <a:r>
              <a:rPr lang="en-US" sz="1700" dirty="0" smtClean="0"/>
              <a:t>Measurement:  development and dissemination of both capacity planning and end-user (end-to-end) tools.    See: </a:t>
            </a:r>
            <a:r>
              <a:rPr lang="en-US" sz="1700" dirty="0" smtClean="0">
                <a:hlinkClick r:id="rId2"/>
              </a:rPr>
              <a:t>http://www.perfsonar.net/</a:t>
            </a:r>
            <a:r>
              <a:rPr lang="en-US" sz="1700" dirty="0" smtClean="0"/>
              <a:t> and  </a:t>
            </a:r>
            <a:r>
              <a:rPr lang="en-US" sz="1700" dirty="0" smtClean="0">
                <a:hlinkClick r:id="rId3"/>
              </a:rPr>
              <a:t>http://irnclinks.net/</a:t>
            </a:r>
            <a:r>
              <a:rPr lang="en-US" sz="1700" dirty="0" smtClean="0"/>
              <a:t>  particularly the IRIS and 6Watch activities </a:t>
            </a:r>
          </a:p>
          <a:p>
            <a:endParaRPr lang="en-US" sz="1700" dirty="0" smtClean="0"/>
          </a:p>
          <a:p>
            <a:r>
              <a:rPr lang="en-US" sz="1700" dirty="0" smtClean="0"/>
              <a:t>Dynamic circuit capability:  ability of researchers to provision end-to-end bandwidth without engineering intervention &lt;very difficult technically and politically&gt;</a:t>
            </a:r>
          </a:p>
          <a:p>
            <a:r>
              <a:rPr lang="en-US" sz="1700" dirty="0" smtClean="0"/>
              <a:t>See: </a:t>
            </a:r>
            <a:r>
              <a:rPr lang="en-US" sz="1600" dirty="0" smtClean="0"/>
              <a:t> </a:t>
            </a:r>
            <a:r>
              <a:rPr lang="en-GB" sz="1600" u="sng" dirty="0" smtClean="0">
                <a:hlinkClick r:id="rId4"/>
              </a:rPr>
              <a:t>https://intranet.geant.net/sites/Networking/NA4/T1/Pages/DICEDynamics.aspx</a:t>
            </a:r>
            <a:r>
              <a:rPr lang="en-US" sz="1700" dirty="0" smtClean="0">
                <a:hlinkClick r:id="rId5"/>
              </a:rPr>
              <a:t>/</a:t>
            </a:r>
            <a:r>
              <a:rPr lang="en-US" sz="1700" dirty="0" smtClean="0"/>
              <a:t> </a:t>
            </a:r>
          </a:p>
          <a:p>
            <a:r>
              <a:rPr lang="en-US" sz="1700" dirty="0" smtClean="0"/>
              <a:t>and  </a:t>
            </a:r>
            <a:r>
              <a:rPr lang="en-US" sz="1700" dirty="0" smtClean="0">
                <a:hlinkClick r:id="rId3"/>
              </a:rPr>
              <a:t>http://irnclinks.net/</a:t>
            </a:r>
            <a:r>
              <a:rPr lang="en-US" sz="1700" dirty="0" smtClean="0"/>
              <a:t>  particularly the </a:t>
            </a:r>
            <a:r>
              <a:rPr lang="en-US" sz="1700" dirty="0" err="1" smtClean="0"/>
              <a:t>DyGIR</a:t>
            </a:r>
            <a:r>
              <a:rPr lang="en-US" sz="1700" dirty="0" smtClean="0"/>
              <a:t> activity </a:t>
            </a:r>
          </a:p>
          <a:p>
            <a:endParaRPr lang="en-US" sz="1700" dirty="0"/>
          </a:p>
          <a:p>
            <a:r>
              <a:rPr lang="en-US" sz="1700" dirty="0" smtClean="0"/>
              <a:t>DYNES -  A US project to provide extended dynamic circuit development combined with actual CI instrument creation.   See</a:t>
            </a:r>
            <a:r>
              <a:rPr lang="en-US" sz="1700" dirty="0"/>
              <a:t>: </a:t>
            </a:r>
            <a:r>
              <a:rPr lang="en-US" sz="1700" dirty="0" smtClean="0"/>
              <a:t> </a:t>
            </a:r>
            <a:r>
              <a:rPr lang="en-US" sz="1700" dirty="0" smtClean="0">
                <a:hlinkClick r:id="rId6"/>
              </a:rPr>
              <a:t>http</a:t>
            </a:r>
            <a:r>
              <a:rPr lang="en-US" sz="1700" dirty="0">
                <a:hlinkClick r:id="rId6"/>
              </a:rPr>
              <a:t>://</a:t>
            </a:r>
            <a:r>
              <a:rPr lang="en-US" sz="1700" dirty="0" smtClean="0">
                <a:hlinkClick r:id="rId6"/>
              </a:rPr>
              <a:t>www.internet2.edu/ion/dynes.html</a:t>
            </a:r>
            <a:r>
              <a:rPr lang="en-US" sz="1700" dirty="0" smtClean="0"/>
              <a:t> </a:t>
            </a:r>
          </a:p>
          <a:p>
            <a:endParaRPr lang="en-US" sz="1700" dirty="0" smtClean="0"/>
          </a:p>
          <a:p>
            <a:r>
              <a:rPr lang="en-US" sz="1700" dirty="0" smtClean="0"/>
              <a:t>Security:  the most difficult problem; Security Event Sharing (SES) proposed as a part of ACE+TP3.    See: </a:t>
            </a:r>
            <a:r>
              <a:rPr lang="en-US" sz="1700" dirty="0">
                <a:hlinkClick r:id="rId7"/>
              </a:rPr>
              <a:t>http://www.ren-isac.net/ses</a:t>
            </a:r>
            <a:r>
              <a:rPr lang="en-US" sz="1700" dirty="0" smtClean="0">
                <a:hlinkClick r:id="rId7"/>
              </a:rPr>
              <a:t>/</a:t>
            </a:r>
            <a:r>
              <a:rPr lang="en-US" sz="1700" dirty="0" smtClean="0"/>
              <a:t> </a:t>
            </a:r>
          </a:p>
          <a:p>
            <a:endParaRPr lang="en-US" sz="1700" dirty="0" smtClean="0"/>
          </a:p>
          <a:p>
            <a:r>
              <a:rPr lang="en-US" sz="1700" dirty="0" smtClean="0"/>
              <a:t>Network research: provide a platform for research without endangering production services; OpenFlow interest.    See</a:t>
            </a:r>
            <a:r>
              <a:rPr lang="en-US" sz="1700" dirty="0"/>
              <a:t>: </a:t>
            </a:r>
            <a:r>
              <a:rPr lang="en-US" sz="1700" dirty="0">
                <a:hlinkClick r:id="rId8"/>
              </a:rPr>
              <a:t>http://www.openflow.org</a:t>
            </a:r>
            <a:r>
              <a:rPr lang="en-US" sz="1700" dirty="0" smtClean="0">
                <a:hlinkClick r:id="rId8"/>
              </a:rPr>
              <a:t>/</a:t>
            </a:r>
            <a:r>
              <a:rPr lang="en-US" sz="1700" dirty="0" smtClean="0"/>
              <a:t> </a:t>
            </a:r>
            <a:endParaRPr lang="en-US" sz="1700" dirty="0"/>
          </a:p>
        </p:txBody>
      </p:sp>
      <p:pic>
        <p:nvPicPr>
          <p:cNvPr id="5" name="Picture 1"/>
          <p:cNvPicPr>
            <a:picLocks noChangeAspect="1"/>
          </p:cNvPicPr>
          <p:nvPr/>
        </p:nvPicPr>
        <p:blipFill>
          <a:blip r:embed="rId9"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10"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019300" y="381000"/>
            <a:ext cx="4419600" cy="646331"/>
          </a:xfrm>
          <a:prstGeom prst="rect">
            <a:avLst/>
          </a:prstGeom>
          <a:noFill/>
        </p:spPr>
        <p:txBody>
          <a:bodyPr wrap="square" rtlCol="0">
            <a:spAutoFit/>
          </a:bodyPr>
          <a:lstStyle/>
          <a:p>
            <a:r>
              <a:rPr lang="en-US" b="1" dirty="0" smtClean="0"/>
              <a:t>DYNES (Development of Dynamic Network System) Deployment Plan and Schedule</a:t>
            </a:r>
          </a:p>
        </p:txBody>
      </p:sp>
      <p:sp>
        <p:nvSpPr>
          <p:cNvPr id="4" name="TextBox 3"/>
          <p:cNvSpPr txBox="1"/>
          <p:nvPr/>
        </p:nvSpPr>
        <p:spPr>
          <a:xfrm>
            <a:off x="457200" y="1143000"/>
            <a:ext cx="8305800" cy="3293209"/>
          </a:xfrm>
          <a:prstGeom prst="rect">
            <a:avLst/>
          </a:prstGeom>
          <a:noFill/>
        </p:spPr>
        <p:txBody>
          <a:bodyPr wrap="square" rtlCol="0">
            <a:spAutoFit/>
          </a:bodyPr>
          <a:lstStyle/>
          <a:p>
            <a:r>
              <a:rPr lang="en-US" sz="1600" dirty="0" smtClean="0"/>
              <a:t>The DYNES deployment plan and schedule proposed to the NSF identified four project phases.</a:t>
            </a:r>
          </a:p>
          <a:p>
            <a:r>
              <a:rPr lang="en-US" sz="1600" dirty="0" smtClean="0"/>
              <a:t>• Phase 1: Site Selection and Planning (4 months) (Sep-Dec 2010)</a:t>
            </a:r>
          </a:p>
          <a:p>
            <a:r>
              <a:rPr lang="en-US" sz="1600" dirty="0" smtClean="0"/>
              <a:t>• Phase 2: Initial Development and Deployment (6 months) (Jan 1-Jun 30, 2011)	</a:t>
            </a:r>
          </a:p>
          <a:p>
            <a:pPr lvl="1">
              <a:buFont typeface="Arial"/>
              <a:buChar char="•"/>
            </a:pPr>
            <a:r>
              <a:rPr lang="en-US" sz="1600" dirty="0" smtClean="0"/>
              <a:t> development of DYNES at a limited number of sites</a:t>
            </a:r>
          </a:p>
          <a:p>
            <a:pPr lvl="1">
              <a:buFont typeface="Arial"/>
              <a:buChar char="•"/>
            </a:pPr>
            <a:r>
              <a:rPr lang="en-US" sz="1600" dirty="0" smtClean="0"/>
              <a:t> sites will be a minimum of Caltech, University of Michigan and Vanderbilt and their regional networks, plus 2-3 additional campuses (such as the University of Nebraska) and at least one of their respective regional networks.</a:t>
            </a:r>
          </a:p>
          <a:p>
            <a:r>
              <a:rPr lang="en-US" sz="1600" dirty="0" smtClean="0"/>
              <a:t>• Phase 3: Scale Up to Full-scale System Development (14 months) (July 1, 2011-August 31, 2012)</a:t>
            </a:r>
          </a:p>
          <a:p>
            <a:pPr lvl="1">
              <a:buFont typeface="Arial"/>
              <a:buChar char="•"/>
            </a:pPr>
            <a:r>
              <a:rPr lang="en-US" sz="1600" dirty="0" smtClean="0"/>
              <a:t> full-scale deployment and development at all selected sites</a:t>
            </a:r>
          </a:p>
          <a:p>
            <a:r>
              <a:rPr lang="en-US" sz="1600" dirty="0" smtClean="0"/>
              <a:t>• Phase 4: Full-Scale Integration At-Scale; Transition to Routine O&amp;M (12 months) (September 1, 2012-August 31, 2013)</a:t>
            </a:r>
          </a:p>
          <a:p>
            <a:pPr lvl="1">
              <a:buFont typeface="Arial"/>
              <a:buChar char="•"/>
            </a:pPr>
            <a:r>
              <a:rPr lang="en-US" sz="1600" dirty="0" smtClean="0"/>
              <a:t> DYNES will be operated, tested, integrated and optimized at scale, transitioning to routine operations and maintenance as soon as this phase is completed</a:t>
            </a:r>
            <a:endParaRPr lang="en-US" sz="1700" dirty="0"/>
          </a:p>
        </p:txBody>
      </p:sp>
      <p:pic>
        <p:nvPicPr>
          <p:cNvPr id="5"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019300" y="381000"/>
            <a:ext cx="4419600" cy="646331"/>
          </a:xfrm>
          <a:prstGeom prst="rect">
            <a:avLst/>
          </a:prstGeom>
          <a:noFill/>
        </p:spPr>
        <p:txBody>
          <a:bodyPr wrap="square" rtlCol="0">
            <a:spAutoFit/>
          </a:bodyPr>
          <a:lstStyle/>
          <a:p>
            <a:pPr algn="ctr"/>
            <a:r>
              <a:rPr lang="en-US" b="1" dirty="0" err="1" smtClean="0"/>
              <a:t>DyGIR</a:t>
            </a:r>
            <a:r>
              <a:rPr lang="en-US" b="1" dirty="0" smtClean="0"/>
              <a:t> (Dynamic Gateway for International Research) - </a:t>
            </a:r>
            <a:r>
              <a:rPr lang="en-US" dirty="0" smtClean="0">
                <a:hlinkClick r:id="rId2"/>
              </a:rPr>
              <a:t>NSF Award Abstract — #0962705</a:t>
            </a:r>
            <a:r>
              <a:rPr lang="en-US" dirty="0" smtClean="0"/>
              <a:t> </a:t>
            </a:r>
            <a:endParaRPr lang="en-US" b="1" dirty="0" smtClean="0"/>
          </a:p>
        </p:txBody>
      </p:sp>
      <p:sp>
        <p:nvSpPr>
          <p:cNvPr id="4" name="TextBox 3"/>
          <p:cNvSpPr txBox="1"/>
          <p:nvPr/>
        </p:nvSpPr>
        <p:spPr>
          <a:xfrm>
            <a:off x="457200" y="1143000"/>
            <a:ext cx="8305800" cy="3139321"/>
          </a:xfrm>
          <a:prstGeom prst="rect">
            <a:avLst/>
          </a:prstGeom>
          <a:noFill/>
        </p:spPr>
        <p:txBody>
          <a:bodyPr wrap="square" rtlCol="0">
            <a:spAutoFit/>
          </a:bodyPr>
          <a:lstStyle/>
          <a:p>
            <a:pPr>
              <a:buFont typeface="Arial"/>
              <a:buChar char="•"/>
            </a:pPr>
            <a:r>
              <a:rPr lang="en-US" dirty="0" smtClean="0"/>
              <a:t>The </a:t>
            </a:r>
            <a:r>
              <a:rPr lang="en-US" dirty="0" err="1" smtClean="0"/>
              <a:t>DyGIR</a:t>
            </a:r>
            <a:r>
              <a:rPr lang="en-US" dirty="0" smtClean="0"/>
              <a:t> project will provide a solution for scheduling dynamic circuits on IRNC infrastructure. </a:t>
            </a:r>
          </a:p>
          <a:p>
            <a:pPr>
              <a:buFont typeface="Arial"/>
              <a:buChar char="•"/>
            </a:pPr>
            <a:r>
              <a:rPr lang="en-US" dirty="0" err="1" smtClean="0"/>
              <a:t>DyGIR</a:t>
            </a:r>
            <a:r>
              <a:rPr lang="en-US" dirty="0" smtClean="0"/>
              <a:t> will help to </a:t>
            </a:r>
            <a:r>
              <a:rPr lang="en-US" dirty="0" err="1" smtClean="0"/>
              <a:t>providehybrid</a:t>
            </a:r>
            <a:r>
              <a:rPr lang="en-US" dirty="0" smtClean="0"/>
              <a:t> network services including dynamic circuit services</a:t>
            </a:r>
          </a:p>
          <a:p>
            <a:pPr lvl="1">
              <a:buFont typeface="Arial"/>
              <a:buChar char="•"/>
            </a:pPr>
            <a:r>
              <a:rPr lang="en-US" dirty="0" smtClean="0"/>
              <a:t>interoperable with emerging production dynamic switching network services in the US (e.g. </a:t>
            </a:r>
            <a:r>
              <a:rPr lang="en-US" dirty="0" err="1" smtClean="0"/>
              <a:t>ESnet</a:t>
            </a:r>
            <a:r>
              <a:rPr lang="en-US" dirty="0" smtClean="0"/>
              <a:t>, Internet2) and in other countries (e.g. GÉANT3, JGN2).</a:t>
            </a:r>
          </a:p>
          <a:p>
            <a:pPr>
              <a:buFont typeface="Arial"/>
              <a:buChar char="•"/>
            </a:pPr>
            <a:r>
              <a:rPr lang="en-US" dirty="0" err="1" smtClean="0"/>
              <a:t>DyGIR</a:t>
            </a:r>
            <a:r>
              <a:rPr lang="en-US" dirty="0" smtClean="0"/>
              <a:t> will advance the state of the art of dynamic circuit networking in support of international science and engineering by developing new functionality, particularly for international exchange points.</a:t>
            </a:r>
          </a:p>
          <a:p>
            <a:pPr>
              <a:buFont typeface="Arial"/>
              <a:buChar char="•"/>
            </a:pPr>
            <a:r>
              <a:rPr lang="en-US" dirty="0" err="1" smtClean="0"/>
              <a:t>DyGIR</a:t>
            </a:r>
            <a:r>
              <a:rPr lang="en-US" dirty="0" smtClean="0"/>
              <a:t> will increase the opportunity for scientific collaboration between distributed research efforts by enabling the predictable network performance required to effectively share large data sets.</a:t>
            </a:r>
            <a:endParaRPr lang="en-US" dirty="0"/>
          </a:p>
        </p:txBody>
      </p:sp>
      <p:pic>
        <p:nvPicPr>
          <p:cNvPr id="5" name="Picture 1"/>
          <p:cNvPicPr>
            <a:picLocks noChangeAspect="1"/>
          </p:cNvPicPr>
          <p:nvPr/>
        </p:nvPicPr>
        <p:blipFill>
          <a:blip r:embed="rId3"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4"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019300" y="381000"/>
            <a:ext cx="4419600" cy="646331"/>
          </a:xfrm>
          <a:prstGeom prst="rect">
            <a:avLst/>
          </a:prstGeom>
          <a:noFill/>
        </p:spPr>
        <p:txBody>
          <a:bodyPr wrap="square" rtlCol="0">
            <a:spAutoFit/>
          </a:bodyPr>
          <a:lstStyle/>
          <a:p>
            <a:r>
              <a:rPr lang="en-US" b="1" dirty="0" smtClean="0"/>
              <a:t>IRIS (International Research Instrumentation System) - </a:t>
            </a:r>
            <a:r>
              <a:rPr lang="en-US" dirty="0" smtClean="0">
                <a:hlinkClick r:id="rId2"/>
              </a:rPr>
              <a:t>NSF Award Abstract — #0962704</a:t>
            </a:r>
            <a:endParaRPr lang="en-US" b="1" dirty="0"/>
          </a:p>
        </p:txBody>
      </p:sp>
      <p:sp>
        <p:nvSpPr>
          <p:cNvPr id="4" name="TextBox 3"/>
          <p:cNvSpPr txBox="1"/>
          <p:nvPr/>
        </p:nvSpPr>
        <p:spPr>
          <a:xfrm>
            <a:off x="457200" y="1143000"/>
            <a:ext cx="8305800" cy="3139321"/>
          </a:xfrm>
          <a:prstGeom prst="rect">
            <a:avLst/>
          </a:prstGeom>
          <a:noFill/>
        </p:spPr>
        <p:txBody>
          <a:bodyPr wrap="square" rtlCol="0">
            <a:spAutoFit/>
          </a:bodyPr>
          <a:lstStyle/>
          <a:p>
            <a:pPr>
              <a:buFont typeface="Arial"/>
              <a:buChar char="•"/>
            </a:pPr>
            <a:r>
              <a:rPr lang="en-US" dirty="0" smtClean="0"/>
              <a:t>IRIS will provide a software framework to simplify the task of end-to-end network performance monitoring and diagnostics</a:t>
            </a:r>
          </a:p>
          <a:p>
            <a:pPr>
              <a:buFont typeface="Arial"/>
              <a:buChar char="•"/>
            </a:pPr>
            <a:r>
              <a:rPr lang="en-US" dirty="0" smtClean="0"/>
              <a:t>IRIS will deliver a comprehensive monitoring package that will deliver instant access to status and health of networks.</a:t>
            </a:r>
          </a:p>
          <a:p>
            <a:pPr>
              <a:buFont typeface="Arial"/>
              <a:buChar char="•"/>
            </a:pPr>
            <a:r>
              <a:rPr lang="en-US" dirty="0" smtClean="0"/>
              <a:t>IRIS facilitates a broader deployment of </a:t>
            </a:r>
            <a:r>
              <a:rPr lang="en-US" dirty="0" err="1" smtClean="0"/>
              <a:t>perfSONAR</a:t>
            </a:r>
            <a:r>
              <a:rPr lang="en-US" dirty="0" smtClean="0"/>
              <a:t> </a:t>
            </a:r>
          </a:p>
          <a:p>
            <a:pPr>
              <a:buFont typeface="Arial"/>
              <a:buChar char="•"/>
            </a:pPr>
            <a:r>
              <a:rPr lang="en-US" dirty="0" smtClean="0"/>
              <a:t>IRIS will have a significant impact on the broad international science and engineering network user community by providing key measurement tools with global applicability. </a:t>
            </a:r>
          </a:p>
          <a:p>
            <a:pPr>
              <a:buFont typeface="Arial"/>
              <a:buChar char="•"/>
            </a:pPr>
            <a:r>
              <a:rPr lang="en-US" dirty="0" smtClean="0"/>
              <a:t>IRIS will advance the state of network measurement and monitoring by working with IRNC projects to research and implement solutions to challenging network measurement problems. This to have a broad impact among multiple scientific disciplines involving global collaboration and exchange of large data sets.</a:t>
            </a:r>
            <a:endParaRPr lang="en-US" dirty="0"/>
          </a:p>
        </p:txBody>
      </p:sp>
      <p:pic>
        <p:nvPicPr>
          <p:cNvPr id="5" name="Picture 1"/>
          <p:cNvPicPr>
            <a:picLocks noChangeAspect="1"/>
          </p:cNvPicPr>
          <p:nvPr/>
        </p:nvPicPr>
        <p:blipFill>
          <a:blip r:embed="rId3"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4"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590800" y="381000"/>
            <a:ext cx="3505200" cy="400110"/>
          </a:xfrm>
          <a:prstGeom prst="rect">
            <a:avLst/>
          </a:prstGeom>
          <a:noFill/>
        </p:spPr>
        <p:txBody>
          <a:bodyPr wrap="square" rtlCol="0">
            <a:spAutoFit/>
          </a:bodyPr>
          <a:lstStyle/>
          <a:p>
            <a:pPr algn="ctr"/>
            <a:r>
              <a:rPr lang="en-US" sz="2000" b="1" dirty="0" smtClean="0"/>
              <a:t>Science Support</a:t>
            </a:r>
            <a:endParaRPr lang="en-US" sz="2000" b="1" dirty="0"/>
          </a:p>
        </p:txBody>
      </p:sp>
      <p:sp>
        <p:nvSpPr>
          <p:cNvPr id="4" name="TextBox 3"/>
          <p:cNvSpPr txBox="1"/>
          <p:nvPr/>
        </p:nvSpPr>
        <p:spPr>
          <a:xfrm>
            <a:off x="304800" y="1676400"/>
            <a:ext cx="8839200" cy="2554545"/>
          </a:xfrm>
          <a:prstGeom prst="rect">
            <a:avLst/>
          </a:prstGeom>
          <a:noFill/>
        </p:spPr>
        <p:txBody>
          <a:bodyPr wrap="square" rtlCol="0">
            <a:spAutoFit/>
          </a:bodyPr>
          <a:lstStyle/>
          <a:p>
            <a:r>
              <a:rPr lang="en-US" sz="1600" dirty="0" smtClean="0"/>
              <a:t>Primary focus of ACE+TP3 is supporting/increasing US international R/E collaborations</a:t>
            </a:r>
          </a:p>
          <a:p>
            <a:endParaRPr lang="en-US" sz="1600" dirty="0"/>
          </a:p>
          <a:p>
            <a:r>
              <a:rPr lang="en-US" sz="1600" dirty="0" smtClean="0"/>
              <a:t>Workshops are a mechanism for increasing collaborations, particularly in “developing/emerging” regions.</a:t>
            </a:r>
          </a:p>
          <a:p>
            <a:endParaRPr lang="en-US" sz="1600" dirty="0" smtClean="0"/>
          </a:p>
          <a:p>
            <a:r>
              <a:rPr lang="en-US" sz="1600" dirty="0" smtClean="0"/>
              <a:t>Completed a workshop in India: See</a:t>
            </a:r>
            <a:r>
              <a:rPr lang="en-US" sz="1600" dirty="0"/>
              <a:t>: </a:t>
            </a:r>
            <a:r>
              <a:rPr lang="en-US" sz="1600" dirty="0">
                <a:hlinkClick r:id="rId3"/>
              </a:rPr>
              <a:t>http://</a:t>
            </a:r>
            <a:r>
              <a:rPr lang="en-US" sz="1600" dirty="0" smtClean="0">
                <a:hlinkClick r:id="rId3"/>
              </a:rPr>
              <a:t>internationalnetworking.indiana.edu/us-india-workshop</a:t>
            </a:r>
            <a:r>
              <a:rPr lang="en-US" sz="1600" dirty="0" smtClean="0"/>
              <a:t> </a:t>
            </a:r>
          </a:p>
          <a:p>
            <a:endParaRPr lang="en-US" sz="1600" dirty="0" smtClean="0"/>
          </a:p>
          <a:p>
            <a:r>
              <a:rPr lang="en-US" sz="1600" dirty="0" smtClean="0"/>
              <a:t>We are interested in Africa and Southeast Asia as possible locations for future workshops.</a:t>
            </a:r>
          </a:p>
          <a:p>
            <a:endParaRPr lang="en-US" sz="1600" dirty="0" smtClean="0"/>
          </a:p>
          <a:p>
            <a:r>
              <a:rPr lang="en-US" sz="1600" dirty="0" smtClean="0"/>
              <a:t>Some interesting US international science projects are located at: </a:t>
            </a:r>
            <a:r>
              <a:rPr lang="en-US" sz="1600" dirty="0" smtClean="0">
                <a:hlinkClick r:id="rId4"/>
              </a:rPr>
              <a:t>http://www.nsf.gov/od/oise/pire-2010-list.jsp</a:t>
            </a:r>
            <a:r>
              <a:rPr lang="en-US" sz="1600" dirty="0" smtClean="0"/>
              <a:t> </a:t>
            </a:r>
            <a:endParaRPr lang="en-US" sz="1600" dirty="0"/>
          </a:p>
        </p:txBody>
      </p:sp>
      <p:pic>
        <p:nvPicPr>
          <p:cNvPr id="5" name="Picture 1"/>
          <p:cNvPicPr>
            <a:picLocks noChangeAspect="1"/>
          </p:cNvPicPr>
          <p:nvPr/>
        </p:nvPicPr>
        <p:blipFill>
          <a:blip r:embed="rId5"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6" cstate="print"/>
          <a:srcRect/>
          <a:stretch>
            <a:fillRect/>
          </a:stretch>
        </p:blipFill>
        <p:spPr bwMode="auto">
          <a:xfrm>
            <a:off x="304800" y="5638800"/>
            <a:ext cx="1676400" cy="1012825"/>
          </a:xfrm>
          <a:prstGeom prst="rect">
            <a:avLst/>
          </a:prstGeom>
          <a:noFill/>
          <a:ln w="9525">
            <a:noFill/>
            <a:miter lim="800000"/>
            <a:headEnd/>
            <a:tailEnd/>
          </a:ln>
        </p:spPr>
      </p:pic>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4278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685800" y="990600"/>
            <a:ext cx="7162800" cy="4801315"/>
          </a:xfrm>
          <a:prstGeom prst="rect">
            <a:avLst/>
          </a:prstGeom>
          <a:noFill/>
        </p:spPr>
        <p:txBody>
          <a:bodyPr wrap="square" rtlCol="0">
            <a:spAutoFit/>
          </a:bodyPr>
          <a:lstStyle/>
          <a:p>
            <a:r>
              <a:rPr lang="en-US" dirty="0" smtClean="0"/>
              <a:t>On behalf of the US research and education networking community, the NSF, and Indiana University, we look forward to close collaboration with Europe and Asia as we work together to develop world class IT infrastructure to enable and facilitate world class science.  </a:t>
            </a:r>
          </a:p>
          <a:p>
            <a:endParaRPr lang="en-US" dirty="0" smtClean="0"/>
          </a:p>
          <a:p>
            <a:r>
              <a:rPr lang="en-US" dirty="0" smtClean="0"/>
              <a:t>There are large technical and financial challenges in front of us.  But, cooperatively, we can build the infrastructure and services needed to support the next generation of global research and education.</a:t>
            </a:r>
          </a:p>
          <a:p>
            <a:endParaRPr lang="en-US" dirty="0" smtClean="0"/>
          </a:p>
          <a:p>
            <a:endParaRPr lang="en-US" dirty="0" smtClean="0"/>
          </a:p>
          <a:p>
            <a:endParaRPr lang="en-US" dirty="0" smtClean="0"/>
          </a:p>
          <a:p>
            <a:pPr algn="ctr"/>
            <a:r>
              <a:rPr lang="en-US" dirty="0" smtClean="0"/>
              <a:t>Questions?</a:t>
            </a:r>
          </a:p>
          <a:p>
            <a:pPr algn="ctr"/>
            <a:endParaRPr lang="en-US" dirty="0" smtClean="0"/>
          </a:p>
          <a:p>
            <a:pPr algn="ctr"/>
            <a:endParaRPr lang="en-US" dirty="0" smtClean="0"/>
          </a:p>
          <a:p>
            <a:r>
              <a:rPr lang="en-US" dirty="0" smtClean="0"/>
              <a:t>Feel free to contact me:  </a:t>
            </a:r>
            <a:r>
              <a:rPr lang="en-US" dirty="0" smtClean="0">
                <a:hlinkClick r:id="rId3"/>
              </a:rPr>
              <a:t>jhicks@iu.edu</a:t>
            </a:r>
            <a:endParaRPr lang="en-US" dirty="0" smtClean="0"/>
          </a:p>
          <a:p>
            <a:r>
              <a:rPr lang="en-US" dirty="0" smtClean="0"/>
              <a:t>Visit our web site: </a:t>
            </a:r>
            <a:r>
              <a:rPr lang="en-US" dirty="0" smtClean="0">
                <a:hlinkClick r:id="rId4"/>
              </a:rPr>
              <a:t>http://internationalnetworking.indiana.edu/</a:t>
            </a:r>
            <a:r>
              <a:rPr lang="en-US" dirty="0" smtClean="0"/>
              <a:t> </a:t>
            </a:r>
          </a:p>
          <a:p>
            <a:pPr algn="ctr"/>
            <a:endParaRPr lang="en-US" dirty="0"/>
          </a:p>
        </p:txBody>
      </p:sp>
      <p:pic>
        <p:nvPicPr>
          <p:cNvPr id="4" name="Picture 1"/>
          <p:cNvPicPr>
            <a:picLocks noChangeAspect="1"/>
          </p:cNvPicPr>
          <p:nvPr/>
        </p:nvPicPr>
        <p:blipFill>
          <a:blip r:embed="rId5" cstate="print"/>
          <a:srcRect/>
          <a:stretch>
            <a:fillRect/>
          </a:stretch>
        </p:blipFill>
        <p:spPr bwMode="auto">
          <a:xfrm>
            <a:off x="7543800" y="5638800"/>
            <a:ext cx="1371600" cy="1020762"/>
          </a:xfrm>
          <a:prstGeom prst="rect">
            <a:avLst/>
          </a:prstGeom>
          <a:noFill/>
          <a:ln w="9525">
            <a:noFill/>
            <a:miter lim="800000"/>
            <a:headEnd/>
            <a:tailEnd/>
          </a:ln>
        </p:spPr>
      </p:pic>
      <p:pic>
        <p:nvPicPr>
          <p:cNvPr id="5" name="Picture 9" descr="C:\Users\gmoore.ADS\Documents\Work\Networking\GlobalNOC\GlobalNOC_vert (2).jpg"/>
          <p:cNvPicPr>
            <a:picLocks noChangeAspect="1" noChangeArrowheads="1"/>
          </p:cNvPicPr>
          <p:nvPr/>
        </p:nvPicPr>
        <p:blipFill>
          <a:blip r:embed="rId6"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1143000" y="1981200"/>
            <a:ext cx="6858000" cy="2215991"/>
          </a:xfrm>
          <a:prstGeom prst="rect">
            <a:avLst/>
          </a:prstGeom>
          <a:noFill/>
        </p:spPr>
        <p:txBody>
          <a:bodyPr wrap="square" rtlCol="0">
            <a:spAutoFit/>
          </a:bodyPr>
          <a:lstStyle/>
          <a:p>
            <a:pPr algn="ctr"/>
            <a:r>
              <a:rPr lang="en-US" sz="2000" b="1" dirty="0" smtClean="0"/>
              <a:t>Indiana University gratefully acknowledges the support of the National Science Foundation via awards:</a:t>
            </a:r>
          </a:p>
          <a:p>
            <a:pPr algn="ctr"/>
            <a:endParaRPr lang="en-US" sz="2000" b="1" dirty="0" smtClean="0"/>
          </a:p>
          <a:p>
            <a:pPr algn="ctr"/>
            <a:r>
              <a:rPr lang="en-US" sz="2000" b="1" dirty="0" smtClean="0"/>
              <a:t>        SCI – 0962973 - America Connects to Europe (ACE) </a:t>
            </a:r>
          </a:p>
          <a:p>
            <a:pPr algn="ctr"/>
            <a:r>
              <a:rPr lang="en-US" sz="2000" b="1" dirty="0" smtClean="0"/>
              <a:t>and</a:t>
            </a:r>
          </a:p>
          <a:p>
            <a:pPr algn="ctr"/>
            <a:r>
              <a:rPr lang="en-US" sz="2000" b="1" dirty="0" smtClean="0"/>
              <a:t>SCI - 0962968 America Connects to Asia (TP3)</a:t>
            </a:r>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219200" y="4572000"/>
            <a:ext cx="1581150" cy="15906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533786" y="4876800"/>
            <a:ext cx="2718208" cy="114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1981200" y="685800"/>
            <a:ext cx="5105400" cy="369332"/>
          </a:xfrm>
          <a:prstGeom prst="rect">
            <a:avLst/>
          </a:prstGeom>
          <a:noFill/>
        </p:spPr>
        <p:txBody>
          <a:bodyPr wrap="square" rtlCol="0">
            <a:spAutoFit/>
          </a:bodyPr>
          <a:lstStyle/>
          <a:p>
            <a:pPr algn="ctr"/>
            <a:r>
              <a:rPr lang="en-US" dirty="0" smtClean="0"/>
              <a:t>References and additional information</a:t>
            </a:r>
            <a:endParaRPr lang="en-US" dirty="0"/>
          </a:p>
        </p:txBody>
      </p:sp>
      <p:sp>
        <p:nvSpPr>
          <p:cNvPr id="4" name="TextBox 3"/>
          <p:cNvSpPr txBox="1"/>
          <p:nvPr/>
        </p:nvSpPr>
        <p:spPr>
          <a:xfrm>
            <a:off x="152400" y="1828800"/>
            <a:ext cx="8763000" cy="4124206"/>
          </a:xfrm>
          <a:prstGeom prst="rect">
            <a:avLst/>
          </a:prstGeom>
          <a:noFill/>
        </p:spPr>
        <p:txBody>
          <a:bodyPr wrap="square" rtlCol="0">
            <a:spAutoFit/>
          </a:bodyPr>
          <a:lstStyle/>
          <a:p>
            <a:r>
              <a:rPr lang="en-US" sz="1600" dirty="0" smtClean="0"/>
              <a:t>IN@IU:  </a:t>
            </a:r>
            <a:r>
              <a:rPr lang="en-US" sz="1600" dirty="0" smtClean="0">
                <a:hlinkClick r:id="rId3"/>
              </a:rPr>
              <a:t>http://internationalnetworking.indiana.edu/</a:t>
            </a:r>
            <a:endParaRPr lang="en-US" sz="1600" dirty="0" smtClean="0"/>
          </a:p>
          <a:p>
            <a:r>
              <a:rPr lang="en-US" sz="1600" dirty="0" smtClean="0"/>
              <a:t>ACE: </a:t>
            </a:r>
            <a:r>
              <a:rPr lang="en-US" sz="1600" dirty="0" smtClean="0">
                <a:hlinkClick r:id="rId4"/>
              </a:rPr>
              <a:t>http://internationalnetworking.indiana.edu/ACE</a:t>
            </a:r>
            <a:r>
              <a:rPr lang="en-US" sz="1600" dirty="0" smtClean="0"/>
              <a:t> </a:t>
            </a:r>
          </a:p>
          <a:p>
            <a:r>
              <a:rPr lang="en-US" sz="1600" dirty="0" smtClean="0"/>
              <a:t>TP3: </a:t>
            </a:r>
            <a:r>
              <a:rPr lang="en-US" sz="1600" dirty="0" smtClean="0">
                <a:hlinkClick r:id="rId5"/>
              </a:rPr>
              <a:t>http://internationalnetworking.indiana.edu/TP3</a:t>
            </a:r>
            <a:endParaRPr lang="en-US" sz="1600" dirty="0" smtClean="0"/>
          </a:p>
          <a:p>
            <a:r>
              <a:rPr lang="en-US" sz="1600" dirty="0" smtClean="0"/>
              <a:t>IRNC projects: </a:t>
            </a:r>
            <a:r>
              <a:rPr lang="en-US" sz="1600" dirty="0" smtClean="0">
                <a:hlinkClick r:id="rId6"/>
              </a:rPr>
              <a:t>http://irnclinks.net/</a:t>
            </a:r>
            <a:r>
              <a:rPr lang="en-US" sz="1600" dirty="0" smtClean="0"/>
              <a:t>  </a:t>
            </a:r>
          </a:p>
          <a:p>
            <a:r>
              <a:rPr lang="en-US" sz="1600" dirty="0" smtClean="0"/>
              <a:t>Internet2: </a:t>
            </a:r>
            <a:r>
              <a:rPr lang="en-US" sz="1600" dirty="0" smtClean="0">
                <a:hlinkClick r:id="rId7"/>
              </a:rPr>
              <a:t>http://internet2.edu/</a:t>
            </a:r>
            <a:r>
              <a:rPr lang="en-US" sz="1600" dirty="0" smtClean="0"/>
              <a:t> </a:t>
            </a:r>
          </a:p>
          <a:p>
            <a:r>
              <a:rPr lang="en-US" sz="1600" dirty="0" err="1" smtClean="0"/>
              <a:t>DyGIR</a:t>
            </a:r>
            <a:r>
              <a:rPr lang="en-US" sz="1600" dirty="0" smtClean="0"/>
              <a:t>: </a:t>
            </a:r>
            <a:r>
              <a:rPr lang="en-US" sz="1600" dirty="0" smtClean="0">
                <a:hlinkClick r:id="rId6"/>
              </a:rPr>
              <a:t>http://irnclinks.net/</a:t>
            </a:r>
            <a:r>
              <a:rPr lang="en-US" sz="1600" dirty="0" smtClean="0"/>
              <a:t> </a:t>
            </a:r>
          </a:p>
          <a:p>
            <a:r>
              <a:rPr lang="en-US" sz="1600" dirty="0" smtClean="0"/>
              <a:t>IRIS: </a:t>
            </a:r>
            <a:r>
              <a:rPr lang="en-US" sz="1600" dirty="0" smtClean="0">
                <a:hlinkClick r:id="rId6"/>
              </a:rPr>
              <a:t>http://irnclinks.net/</a:t>
            </a:r>
            <a:r>
              <a:rPr lang="en-US" sz="1600" dirty="0" smtClean="0"/>
              <a:t> </a:t>
            </a:r>
          </a:p>
          <a:p>
            <a:r>
              <a:rPr lang="en-US" sz="1600" dirty="0" smtClean="0"/>
              <a:t>DYNES: </a:t>
            </a:r>
            <a:r>
              <a:rPr lang="en-US" sz="1600" dirty="0" smtClean="0">
                <a:hlinkClick r:id="rId8"/>
              </a:rPr>
              <a:t>http://www.internet2.edu/ion/dynes.html</a:t>
            </a:r>
            <a:r>
              <a:rPr lang="en-US" sz="1600" dirty="0" smtClean="0"/>
              <a:t> </a:t>
            </a:r>
          </a:p>
          <a:p>
            <a:r>
              <a:rPr lang="en-US" sz="1600" dirty="0" smtClean="0"/>
              <a:t>DICE: </a:t>
            </a:r>
            <a:r>
              <a:rPr lang="en-US" sz="1600" u="sng" dirty="0" smtClean="0">
                <a:hlinkClick r:id="rId9"/>
              </a:rPr>
              <a:t>http://www.geant.net/Network/GlobalConnectivity/Pages/InternationalCollaboration.aspx</a:t>
            </a:r>
            <a:endParaRPr lang="en-US" sz="1600" dirty="0" smtClean="0"/>
          </a:p>
          <a:p>
            <a:r>
              <a:rPr lang="en-US" sz="1600" dirty="0" smtClean="0"/>
              <a:t>ESnet: </a:t>
            </a:r>
            <a:r>
              <a:rPr lang="en-US" sz="1600" dirty="0" smtClean="0">
                <a:hlinkClick r:id="rId10"/>
              </a:rPr>
              <a:t>http://www.es.net/</a:t>
            </a:r>
            <a:endParaRPr lang="en-US" sz="1600" dirty="0" smtClean="0"/>
          </a:p>
          <a:p>
            <a:r>
              <a:rPr lang="en-US" sz="1600" dirty="0" smtClean="0"/>
              <a:t>ESnet: </a:t>
            </a:r>
            <a:r>
              <a:rPr lang="en-US" sz="1600" dirty="0" smtClean="0">
                <a:hlinkClick r:id="rId11"/>
              </a:rPr>
              <a:t>http://fasterdata.es.net/</a:t>
            </a:r>
            <a:endParaRPr lang="en-US" sz="1600" dirty="0" smtClean="0"/>
          </a:p>
          <a:p>
            <a:r>
              <a:rPr lang="en-US" sz="1600" dirty="0" smtClean="0"/>
              <a:t>ESnet: </a:t>
            </a:r>
            <a:r>
              <a:rPr lang="en-US" sz="1600" dirty="0" smtClean="0">
                <a:hlinkClick r:id="rId12"/>
              </a:rPr>
              <a:t>http://www.internet2.edu/presentations/jt2011winter/20110201-dart-science-dmz.pdf</a:t>
            </a:r>
            <a:endParaRPr lang="en-US" sz="1600" dirty="0" smtClean="0"/>
          </a:p>
          <a:p>
            <a:r>
              <a:rPr lang="en-US" sz="1600" dirty="0" smtClean="0"/>
              <a:t>PIRE: </a:t>
            </a:r>
            <a:r>
              <a:rPr lang="en-US" sz="1600" dirty="0" smtClean="0">
                <a:hlinkClick r:id="rId13"/>
              </a:rPr>
              <a:t>http://www.nsf.gov/od/oise/pire-2010-list.jsp</a:t>
            </a:r>
            <a:r>
              <a:rPr lang="en-US" sz="1600" dirty="0" smtClean="0"/>
              <a:t>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438400" y="685800"/>
            <a:ext cx="4419600" cy="584775"/>
          </a:xfrm>
          <a:prstGeom prst="rect">
            <a:avLst/>
          </a:prstGeom>
          <a:noFill/>
        </p:spPr>
        <p:txBody>
          <a:bodyPr wrap="square" rtlCol="0">
            <a:spAutoFit/>
          </a:bodyPr>
          <a:lstStyle/>
          <a:p>
            <a:pPr algn="ctr"/>
            <a:r>
              <a:rPr lang="en-US" sz="3200" b="1" dirty="0" smtClean="0"/>
              <a:t>Topics</a:t>
            </a:r>
            <a:endParaRPr lang="en-US" sz="3200" b="1" dirty="0"/>
          </a:p>
        </p:txBody>
      </p:sp>
      <p:sp>
        <p:nvSpPr>
          <p:cNvPr id="4" name="TextBox 3"/>
          <p:cNvSpPr txBox="1"/>
          <p:nvPr/>
        </p:nvSpPr>
        <p:spPr>
          <a:xfrm>
            <a:off x="1524000" y="1447801"/>
            <a:ext cx="6477000" cy="4801315"/>
          </a:xfrm>
          <a:prstGeom prst="rect">
            <a:avLst/>
          </a:prstGeom>
          <a:noFill/>
        </p:spPr>
        <p:txBody>
          <a:bodyPr wrap="square" rtlCol="0">
            <a:spAutoFit/>
          </a:bodyPr>
          <a:lstStyle/>
          <a:p>
            <a:pPr>
              <a:buFont typeface="Arial"/>
              <a:buChar char="•"/>
            </a:pPr>
            <a:r>
              <a:rPr lang="en-US" dirty="0" smtClean="0"/>
              <a:t>  The US National Science Foundation and the International Research Network Connections Program [NSF IRNC]</a:t>
            </a:r>
          </a:p>
          <a:p>
            <a:pPr>
              <a:buFont typeface="Arial"/>
              <a:buChar char="•"/>
            </a:pPr>
            <a:endParaRPr lang="en-US" dirty="0" smtClean="0"/>
          </a:p>
          <a:p>
            <a:pPr>
              <a:buFont typeface="Arial"/>
              <a:buChar char="•"/>
            </a:pPr>
            <a:r>
              <a:rPr lang="en-US" dirty="0" smtClean="0"/>
              <a:t>  Indiana University, the GlobalNOC and International Networking at Indiana University [IN@IU]</a:t>
            </a:r>
          </a:p>
          <a:p>
            <a:pPr>
              <a:buFont typeface="Arial"/>
              <a:buChar char="•"/>
            </a:pPr>
            <a:endParaRPr lang="en-US" dirty="0" smtClean="0"/>
          </a:p>
          <a:p>
            <a:pPr>
              <a:buFont typeface="Arial"/>
              <a:buChar char="•"/>
            </a:pPr>
            <a:r>
              <a:rPr lang="en-US" dirty="0" smtClean="0"/>
              <a:t>  ACE and TP3</a:t>
            </a:r>
          </a:p>
          <a:p>
            <a:pPr>
              <a:buFont typeface="Arial"/>
              <a:buChar char="•"/>
            </a:pPr>
            <a:endParaRPr lang="en-US" dirty="0" smtClean="0"/>
          </a:p>
          <a:p>
            <a:pPr>
              <a:buFont typeface="Arial"/>
              <a:buChar char="•"/>
            </a:pPr>
            <a:r>
              <a:rPr lang="en-US" dirty="0" smtClean="0"/>
              <a:t>  DYNES</a:t>
            </a:r>
          </a:p>
          <a:p>
            <a:pPr>
              <a:buFont typeface="Arial"/>
              <a:buChar char="•"/>
            </a:pPr>
            <a:endParaRPr lang="en-US" dirty="0" smtClean="0"/>
          </a:p>
          <a:p>
            <a:pPr>
              <a:buFont typeface="Arial"/>
              <a:buChar char="•"/>
            </a:pPr>
            <a:r>
              <a:rPr lang="en-US" dirty="0" smtClean="0"/>
              <a:t>  </a:t>
            </a:r>
            <a:r>
              <a:rPr lang="en-US" dirty="0" err="1" smtClean="0"/>
              <a:t>DyGIR</a:t>
            </a:r>
            <a:endParaRPr lang="en-US" dirty="0" smtClean="0"/>
          </a:p>
          <a:p>
            <a:pPr>
              <a:buFont typeface="Arial"/>
              <a:buChar char="•"/>
            </a:pPr>
            <a:endParaRPr lang="en-US" dirty="0" smtClean="0"/>
          </a:p>
          <a:p>
            <a:pPr>
              <a:buFont typeface="Arial"/>
              <a:buChar char="•"/>
            </a:pPr>
            <a:r>
              <a:rPr lang="en-US" dirty="0" smtClean="0"/>
              <a:t>  IRIS</a:t>
            </a:r>
          </a:p>
          <a:p>
            <a:endParaRPr lang="en-US" b="1" dirty="0" smtClean="0"/>
          </a:p>
          <a:p>
            <a:endParaRPr lang="en-US" dirty="0" smtClean="0"/>
          </a:p>
          <a:p>
            <a:endParaRPr lang="en-US" dirty="0" smtClean="0"/>
          </a:p>
          <a:p>
            <a:endParaRPr lang="en-US" dirty="0"/>
          </a:p>
        </p:txBody>
      </p:sp>
      <p:pic>
        <p:nvPicPr>
          <p:cNvPr id="5"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1524000" y="609600"/>
            <a:ext cx="5715000" cy="923330"/>
          </a:xfrm>
          <a:prstGeom prst="rect">
            <a:avLst/>
          </a:prstGeom>
          <a:noFill/>
        </p:spPr>
        <p:txBody>
          <a:bodyPr wrap="square" rtlCol="0">
            <a:spAutoFit/>
          </a:bodyPr>
          <a:lstStyle/>
          <a:p>
            <a:pPr algn="ctr"/>
            <a:r>
              <a:rPr lang="en-US" b="1" dirty="0" smtClean="0"/>
              <a:t>The US National Science Foundation and the International Research Network Connections Program [NSF IRNC]</a:t>
            </a:r>
          </a:p>
          <a:p>
            <a:endParaRPr lang="en-US" dirty="0"/>
          </a:p>
        </p:txBody>
      </p:sp>
      <p:sp>
        <p:nvSpPr>
          <p:cNvPr id="4" name="TextBox 3"/>
          <p:cNvSpPr txBox="1"/>
          <p:nvPr/>
        </p:nvSpPr>
        <p:spPr>
          <a:xfrm>
            <a:off x="304800" y="1447800"/>
            <a:ext cx="8382000" cy="4278094"/>
          </a:xfrm>
          <a:prstGeom prst="rect">
            <a:avLst/>
          </a:prstGeom>
          <a:noFill/>
        </p:spPr>
        <p:txBody>
          <a:bodyPr wrap="square" rtlCol="0">
            <a:spAutoFit/>
          </a:bodyPr>
          <a:lstStyle/>
          <a:p>
            <a:r>
              <a:rPr lang="en-US" sz="1600" dirty="0" smtClean="0"/>
              <a:t>NSF – US government agency.  Budget: $8 billion focused on advancing “science” in the broadest sense.  See: </a:t>
            </a:r>
            <a:r>
              <a:rPr lang="en-US" sz="1600" dirty="0" smtClean="0">
                <a:hlinkClick r:id="rId3"/>
              </a:rPr>
              <a:t>http://www.nsf.gov/</a:t>
            </a:r>
            <a:r>
              <a:rPr lang="en-US" sz="1600" dirty="0" smtClean="0"/>
              <a:t> </a:t>
            </a:r>
          </a:p>
          <a:p>
            <a:endParaRPr lang="en-US" sz="1600" dirty="0"/>
          </a:p>
          <a:p>
            <a:r>
              <a:rPr lang="en-US" sz="1600" dirty="0" smtClean="0"/>
              <a:t>IRNC – Program within the NSF Office of Cyberinfrastructure (OCI).  Budget: $40 million over 5 years [2010-2015]; focus on providing production quality network infrastructure to increase/advance international science collaborations.</a:t>
            </a:r>
          </a:p>
          <a:p>
            <a:r>
              <a:rPr lang="en-US" sz="1600" dirty="0" smtClean="0"/>
              <a:t>See: </a:t>
            </a:r>
            <a:r>
              <a:rPr lang="en-US" sz="1600" dirty="0" smtClean="0">
                <a:hlinkClick r:id="rId4"/>
              </a:rPr>
              <a:t>http://irnclinks.net/</a:t>
            </a:r>
            <a:r>
              <a:rPr lang="en-US" sz="1600" dirty="0" smtClean="0"/>
              <a:t> </a:t>
            </a:r>
          </a:p>
          <a:p>
            <a:endParaRPr lang="en-US" sz="1600" dirty="0" smtClean="0"/>
          </a:p>
          <a:p>
            <a:r>
              <a:rPr lang="en-US" sz="1600" dirty="0" smtClean="0"/>
              <a:t> Note:  The NSF does NOT fund US domestic R/E infrastructure.  That is funded by the universities (Internet2 or NLR networks) or US government labs (ESnet as an example).</a:t>
            </a:r>
          </a:p>
          <a:p>
            <a:endParaRPr lang="en-US" sz="1600" dirty="0"/>
          </a:p>
          <a:p>
            <a:r>
              <a:rPr lang="en-US" sz="1600" dirty="0" smtClean="0"/>
              <a:t>OCI also funds a variety of high-performance computing activities, security research and a number of network research programs.  </a:t>
            </a:r>
          </a:p>
          <a:p>
            <a:r>
              <a:rPr lang="en-US" sz="1600" dirty="0" smtClean="0"/>
              <a:t>See: </a:t>
            </a:r>
            <a:r>
              <a:rPr lang="en-US" sz="1600" dirty="0" smtClean="0">
                <a:hlinkClick r:id="rId5"/>
              </a:rPr>
              <a:t>http://www.nsf.gov/dir/index.jsp?org=OCI</a:t>
            </a:r>
            <a:r>
              <a:rPr lang="en-US" sz="1600" dirty="0" smtClean="0"/>
              <a:t> </a:t>
            </a:r>
          </a:p>
          <a:p>
            <a:endParaRPr lang="en-US" sz="1600" dirty="0"/>
          </a:p>
          <a:p>
            <a:r>
              <a:rPr lang="en-US" sz="1600" dirty="0" smtClean="0"/>
              <a:t>The ACE and TP3 awards are funded by the NSF through OCI and administered by Indiana University.</a:t>
            </a:r>
            <a:endParaRPr lang="en-US" sz="1600" dirty="0"/>
          </a:p>
        </p:txBody>
      </p:sp>
      <p:pic>
        <p:nvPicPr>
          <p:cNvPr id="5" name="Picture 1"/>
          <p:cNvPicPr>
            <a:picLocks noChangeAspect="1"/>
          </p:cNvPicPr>
          <p:nvPr/>
        </p:nvPicPr>
        <p:blipFill>
          <a:blip r:embed="rId6"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7"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1371600" y="762000"/>
            <a:ext cx="6400800" cy="646331"/>
          </a:xfrm>
          <a:prstGeom prst="rect">
            <a:avLst/>
          </a:prstGeom>
          <a:noFill/>
        </p:spPr>
        <p:txBody>
          <a:bodyPr wrap="square" rtlCol="0">
            <a:spAutoFit/>
          </a:bodyPr>
          <a:lstStyle/>
          <a:p>
            <a:pPr algn="ctr"/>
            <a:r>
              <a:rPr lang="en-US" b="1" dirty="0" smtClean="0"/>
              <a:t>Indiana University, the GlobalNOC and International Networking</a:t>
            </a:r>
          </a:p>
          <a:p>
            <a:endParaRPr lang="en-US" dirty="0"/>
          </a:p>
        </p:txBody>
      </p:sp>
      <p:sp>
        <p:nvSpPr>
          <p:cNvPr id="5" name="TextBox 4"/>
          <p:cNvSpPr txBox="1"/>
          <p:nvPr/>
        </p:nvSpPr>
        <p:spPr>
          <a:xfrm>
            <a:off x="1143000" y="1676400"/>
            <a:ext cx="6934200" cy="3693319"/>
          </a:xfrm>
          <a:prstGeom prst="rect">
            <a:avLst/>
          </a:prstGeom>
          <a:noFill/>
        </p:spPr>
        <p:txBody>
          <a:bodyPr wrap="square" rtlCol="0">
            <a:spAutoFit/>
          </a:bodyPr>
          <a:lstStyle/>
          <a:p>
            <a:r>
              <a:rPr lang="en-US" dirty="0" smtClean="0"/>
              <a:t>Indiana University: 8 campus state university system; core campuses in Bloomington and Indianapolis.  See: </a:t>
            </a:r>
            <a:r>
              <a:rPr lang="en-US" dirty="0" smtClean="0">
                <a:hlinkClick r:id="rId3"/>
              </a:rPr>
              <a:t>http://indiana.edu/</a:t>
            </a:r>
            <a:r>
              <a:rPr lang="en-US" dirty="0" smtClean="0"/>
              <a:t> .  </a:t>
            </a:r>
          </a:p>
          <a:p>
            <a:endParaRPr lang="en-US" dirty="0"/>
          </a:p>
          <a:p>
            <a:r>
              <a:rPr lang="en-US" dirty="0" smtClean="0"/>
              <a:t>A strong research focus: </a:t>
            </a:r>
            <a:r>
              <a:rPr lang="en-US" dirty="0" smtClean="0">
                <a:hlinkClick r:id="rId4"/>
              </a:rPr>
              <a:t>http://research.indiana.edu/</a:t>
            </a:r>
            <a:r>
              <a:rPr lang="en-US" dirty="0" smtClean="0"/>
              <a:t> </a:t>
            </a:r>
          </a:p>
          <a:p>
            <a:endParaRPr lang="en-US" dirty="0"/>
          </a:p>
          <a:p>
            <a:r>
              <a:rPr lang="en-US" dirty="0" smtClean="0"/>
              <a:t>GlobalNOC: The outward facing “networking” part of Indiana University.  80+ Staff; provides engineering and operations support to multiple networks including Internet2, NLR, NOAA-</a:t>
            </a:r>
            <a:r>
              <a:rPr lang="en-US" dirty="0" err="1" smtClean="0"/>
              <a:t>NWave</a:t>
            </a:r>
            <a:r>
              <a:rPr lang="en-US" dirty="0" smtClean="0"/>
              <a:t>, various US regional networks and ACE+TP3</a:t>
            </a:r>
          </a:p>
          <a:p>
            <a:endParaRPr lang="en-US" dirty="0"/>
          </a:p>
          <a:p>
            <a:r>
              <a:rPr lang="en-US" dirty="0" smtClean="0"/>
              <a:t>International Networking [IN@IU]:  International face of GlobalNOC; engineering and operational support for ACE and TP3; science and services outreach</a:t>
            </a:r>
            <a:endParaRPr lang="en-US" dirty="0"/>
          </a:p>
        </p:txBody>
      </p:sp>
      <p:pic>
        <p:nvPicPr>
          <p:cNvPr id="6" name="Picture 1"/>
          <p:cNvPicPr>
            <a:picLocks noChangeAspect="1"/>
          </p:cNvPicPr>
          <p:nvPr/>
        </p:nvPicPr>
        <p:blipFill>
          <a:blip r:embed="rId5" cstate="print"/>
          <a:srcRect/>
          <a:stretch>
            <a:fillRect/>
          </a:stretch>
        </p:blipFill>
        <p:spPr bwMode="auto">
          <a:xfrm>
            <a:off x="7543800" y="5638800"/>
            <a:ext cx="1371600" cy="1020762"/>
          </a:xfrm>
          <a:prstGeom prst="rect">
            <a:avLst/>
          </a:prstGeom>
          <a:noFill/>
          <a:ln w="9525">
            <a:noFill/>
            <a:miter lim="800000"/>
            <a:headEnd/>
            <a:tailEnd/>
          </a:ln>
        </p:spPr>
      </p:pic>
      <p:pic>
        <p:nvPicPr>
          <p:cNvPr id="7" name="Picture 9" descr="C:\Users\gmoore.ADS\Documents\Work\Networking\GlobalNOC\GlobalNOC_vert (2).jpg"/>
          <p:cNvPicPr>
            <a:picLocks noChangeAspect="1" noChangeArrowheads="1"/>
          </p:cNvPicPr>
          <p:nvPr/>
        </p:nvPicPr>
        <p:blipFill>
          <a:blip r:embed="rId6"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3124200" y="914400"/>
            <a:ext cx="2438400" cy="646331"/>
          </a:xfrm>
          <a:prstGeom prst="rect">
            <a:avLst/>
          </a:prstGeom>
          <a:noFill/>
        </p:spPr>
        <p:txBody>
          <a:bodyPr wrap="square" rtlCol="0">
            <a:spAutoFit/>
          </a:bodyPr>
          <a:lstStyle/>
          <a:p>
            <a:pPr algn="ctr"/>
            <a:r>
              <a:rPr lang="en-US" b="1" dirty="0" smtClean="0"/>
              <a:t>ACE and TP3</a:t>
            </a:r>
          </a:p>
          <a:p>
            <a:endParaRPr lang="en-US" dirty="0"/>
          </a:p>
        </p:txBody>
      </p:sp>
      <p:sp>
        <p:nvSpPr>
          <p:cNvPr id="4" name="TextBox 3"/>
          <p:cNvSpPr txBox="1"/>
          <p:nvPr/>
        </p:nvSpPr>
        <p:spPr>
          <a:xfrm>
            <a:off x="685800" y="1828800"/>
            <a:ext cx="7848600" cy="3416320"/>
          </a:xfrm>
          <a:prstGeom prst="rect">
            <a:avLst/>
          </a:prstGeom>
          <a:noFill/>
        </p:spPr>
        <p:txBody>
          <a:bodyPr wrap="square" rtlCol="0">
            <a:spAutoFit/>
          </a:bodyPr>
          <a:lstStyle/>
          <a:p>
            <a:r>
              <a:rPr lang="en-US" dirty="0" smtClean="0"/>
              <a:t>5 year [2010-2015] NSF IRNC funded projects; $1M/year each;  focus on production networking in support of R/E, but with support for network research also.</a:t>
            </a:r>
          </a:p>
          <a:p>
            <a:endParaRPr lang="en-US" dirty="0" smtClean="0"/>
          </a:p>
          <a:p>
            <a:r>
              <a:rPr lang="en-US" dirty="0" smtClean="0"/>
              <a:t>TP3:  US-Asia connectivity (Tokyo-LA 10G);  extended into South Asia and to Europe by TEIN3;  partnering with APAN and JGN-X</a:t>
            </a:r>
          </a:p>
          <a:p>
            <a:endParaRPr lang="en-US" dirty="0" smtClean="0"/>
          </a:p>
          <a:p>
            <a:r>
              <a:rPr lang="en-US" dirty="0" smtClean="0"/>
              <a:t>ACE:  Multiple 10G connections US-&gt;EU;  balanced by similar EU-&gt;US connections;  cooperative engineering and operations; cooperative technical planning via DICE.</a:t>
            </a:r>
          </a:p>
          <a:p>
            <a:endParaRPr lang="en-US" dirty="0"/>
          </a:p>
          <a:p>
            <a:r>
              <a:rPr lang="en-US" dirty="0" smtClean="0"/>
              <a:t>ACE+TP3 combined with GEANT, TEIN3, APAN and Internet2 create a globe-spanning network ring.</a:t>
            </a:r>
            <a:endParaRPr lang="en-US" dirty="0"/>
          </a:p>
        </p:txBody>
      </p:sp>
      <p:pic>
        <p:nvPicPr>
          <p:cNvPr id="5"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2286000" y="3048000"/>
            <a:ext cx="4953000" cy="369332"/>
          </a:xfrm>
          <a:prstGeom prst="rect">
            <a:avLst/>
          </a:prstGeom>
          <a:noFill/>
        </p:spPr>
        <p:txBody>
          <a:bodyPr wrap="square" rtlCol="0">
            <a:spAutoFit/>
          </a:bodyPr>
          <a:lstStyle/>
          <a:p>
            <a:r>
              <a:rPr lang="en-US" dirty="0" smtClean="0"/>
              <a:t>&lt;Good network picture goes here&gt;</a:t>
            </a:r>
            <a:endParaRPr lang="en-US" dirty="0"/>
          </a:p>
        </p:txBody>
      </p:sp>
      <p:pic>
        <p:nvPicPr>
          <p:cNvPr id="6" name="Picture 5" descr="ace-tp3.png"/>
          <p:cNvPicPr>
            <a:picLocks noChangeAspect="1"/>
          </p:cNvPicPr>
          <p:nvPr/>
        </p:nvPicPr>
        <p:blipFill>
          <a:blip r:embed="rId2"/>
          <a:stretch>
            <a:fillRect/>
          </a:stretch>
        </p:blipFill>
        <p:spPr>
          <a:xfrm>
            <a:off x="0" y="533400"/>
            <a:ext cx="9144000" cy="519934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2286000" y="3048000"/>
            <a:ext cx="4953000" cy="369332"/>
          </a:xfrm>
          <a:prstGeom prst="rect">
            <a:avLst/>
          </a:prstGeom>
          <a:noFill/>
        </p:spPr>
        <p:txBody>
          <a:bodyPr wrap="square" rtlCol="0">
            <a:spAutoFit/>
          </a:bodyPr>
          <a:lstStyle/>
          <a:p>
            <a:r>
              <a:rPr lang="en-US" dirty="0" smtClean="0"/>
              <a:t>&lt;Good network picture goes here&gt;</a:t>
            </a:r>
            <a:endParaRPr lang="en-US" dirty="0"/>
          </a:p>
        </p:txBody>
      </p:sp>
      <p:pic>
        <p:nvPicPr>
          <p:cNvPr id="8" name="Picture 7" descr="TP3.jpg"/>
          <p:cNvPicPr>
            <a:picLocks noChangeAspect="1"/>
          </p:cNvPicPr>
          <p:nvPr/>
        </p:nvPicPr>
        <p:blipFill>
          <a:blip r:embed="rId2"/>
          <a:stretch>
            <a:fillRect/>
          </a:stretch>
        </p:blipFill>
        <p:spPr>
          <a:xfrm>
            <a:off x="1628054" y="0"/>
            <a:ext cx="5887891" cy="6858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pic>
        <p:nvPicPr>
          <p:cNvPr id="6" name="Picture 5" descr="ace-1.jpg"/>
          <p:cNvPicPr>
            <a:picLocks noChangeAspect="1"/>
          </p:cNvPicPr>
          <p:nvPr/>
        </p:nvPicPr>
        <p:blipFill>
          <a:blip r:embed="rId2"/>
          <a:stretch>
            <a:fillRect/>
          </a:stretch>
        </p:blipFill>
        <p:spPr>
          <a:xfrm>
            <a:off x="679450" y="660400"/>
            <a:ext cx="7785100" cy="55372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John Hicks- Indiana University  </a:t>
            </a:r>
            <a:r>
              <a:rPr lang="en-US" dirty="0" err="1" smtClean="0"/>
              <a:t>jhicks@iu.edu</a:t>
            </a:r>
            <a:endParaRPr lang="en-US" dirty="0"/>
          </a:p>
        </p:txBody>
      </p:sp>
      <p:sp>
        <p:nvSpPr>
          <p:cNvPr id="3" name="TextBox 2"/>
          <p:cNvSpPr txBox="1"/>
          <p:nvPr/>
        </p:nvSpPr>
        <p:spPr>
          <a:xfrm>
            <a:off x="3048000" y="609600"/>
            <a:ext cx="3124200" cy="369332"/>
          </a:xfrm>
          <a:prstGeom prst="rect">
            <a:avLst/>
          </a:prstGeom>
          <a:noFill/>
        </p:spPr>
        <p:txBody>
          <a:bodyPr wrap="square" rtlCol="0">
            <a:spAutoFit/>
          </a:bodyPr>
          <a:lstStyle/>
          <a:p>
            <a:pPr algn="ctr"/>
            <a:r>
              <a:rPr lang="en-US" b="1" dirty="0" smtClean="0"/>
              <a:t>ACE and TransPAC3 Details</a:t>
            </a:r>
            <a:endParaRPr lang="en-US" b="1" dirty="0"/>
          </a:p>
        </p:txBody>
      </p:sp>
      <p:sp>
        <p:nvSpPr>
          <p:cNvPr id="4" name="TextBox 3"/>
          <p:cNvSpPr txBox="1"/>
          <p:nvPr/>
        </p:nvSpPr>
        <p:spPr>
          <a:xfrm>
            <a:off x="838200" y="1371600"/>
            <a:ext cx="7467600" cy="4801314"/>
          </a:xfrm>
          <a:prstGeom prst="rect">
            <a:avLst/>
          </a:prstGeom>
          <a:noFill/>
        </p:spPr>
        <p:txBody>
          <a:bodyPr wrap="square" rtlCol="0">
            <a:spAutoFit/>
          </a:bodyPr>
          <a:lstStyle/>
          <a:p>
            <a:endParaRPr lang="en-US" dirty="0" smtClean="0"/>
          </a:p>
          <a:p>
            <a:r>
              <a:rPr lang="en-US" dirty="0" smtClean="0"/>
              <a:t>ACE will supply multiple 10G connections between the US-EU balanced by EU-US connections, increasing capacity as demand warrants.  Step 1, in cooperation with GEANT, planned 2x10G aggregated  links to NYC and DC, a link from NYC to London.   We expect these connections to be in place on/about September-2011.</a:t>
            </a:r>
          </a:p>
          <a:p>
            <a:endParaRPr lang="en-US" dirty="0" smtClean="0"/>
          </a:p>
          <a:p>
            <a:r>
              <a:rPr lang="en-US" dirty="0" smtClean="0"/>
              <a:t>TransPAC3 will supply multiple 10G connections between the US and Asia.  The initial connection is in place now.  We are researching we a second connection might be located. </a:t>
            </a:r>
          </a:p>
          <a:p>
            <a:endParaRPr lang="en-US" dirty="0" smtClean="0"/>
          </a:p>
          <a:p>
            <a:r>
              <a:rPr lang="en-US" dirty="0" smtClean="0"/>
              <a:t>Not just infrastructure….services over infrastructure and science support.  Security and measurement services are critical and, the reason for the IRNC program is to support science.</a:t>
            </a:r>
          </a:p>
          <a:p>
            <a:endParaRPr lang="en-US" dirty="0" smtClean="0"/>
          </a:p>
          <a:p>
            <a:endParaRPr lang="en-US" dirty="0"/>
          </a:p>
          <a:p>
            <a:endParaRPr lang="en-US" dirty="0"/>
          </a:p>
        </p:txBody>
      </p:sp>
      <p:pic>
        <p:nvPicPr>
          <p:cNvPr id="5" name="Picture 1"/>
          <p:cNvPicPr>
            <a:picLocks noChangeAspect="1"/>
          </p:cNvPicPr>
          <p:nvPr/>
        </p:nvPicPr>
        <p:blipFill>
          <a:blip r:embed="rId3"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4"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2741</TotalTime>
  <Words>1934</Words>
  <Application>Microsoft Macintosh PowerPoint</Application>
  <PresentationFormat>On-screen Show (4:3)</PresentationFormat>
  <Paragraphs>157</Paragraphs>
  <Slides>17</Slides>
  <Notes>7</Notes>
  <HiddenSlides>0</HiddenSlides>
  <MMClips>0</MMClips>
  <ScaleCrop>false</ScaleCrop>
  <HeadingPairs>
    <vt:vector size="4" baseType="variant">
      <vt:variant>
        <vt:lpstr>Design Template</vt:lpstr>
      </vt:variant>
      <vt:variant>
        <vt:i4>2</vt:i4>
      </vt:variant>
      <vt:variant>
        <vt:lpstr>Slide Titles</vt:lpstr>
      </vt:variant>
      <vt:variant>
        <vt:i4>17</vt:i4>
      </vt:variant>
    </vt:vector>
  </HeadingPairs>
  <TitlesOfParts>
    <vt:vector size="19" baseType="lpstr">
      <vt:lpstr>Office Theme</vt:lpstr>
      <vt:lpstr>Custom Design</vt:lpstr>
      <vt:lpstr>America Connects to Europe (ACE) and  TransPAC3 (TP3)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 Connects to Europe and TransPAC3 (ACE+TP3)</dc:title>
  <dc:creator>william</dc:creator>
  <cp:lastModifiedBy>John Hicks</cp:lastModifiedBy>
  <cp:revision>91</cp:revision>
  <dcterms:created xsi:type="dcterms:W3CDTF">2011-09-12T12:51:20Z</dcterms:created>
  <dcterms:modified xsi:type="dcterms:W3CDTF">2011-09-12T12:52:14Z</dcterms:modified>
</cp:coreProperties>
</file>